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Roboto"/>
      <p:regular r:id="rId23"/>
      <p:bold r:id="rId24"/>
      <p:italic r:id="rId25"/>
      <p:boldItalic r:id="rId26"/>
    </p:embeddedFont>
    <p:embeddedFont>
      <p:font typeface="Century Gothic"/>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CenturyGothic-bold.fntdata"/><Relationship Id="rId27" Type="http://schemas.openxmlformats.org/officeDocument/2006/relationships/font" Target="fonts/CenturyGothic-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enturyGothic-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CenturyGothic-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a7c495c17f_0_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a7c495c17f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7c495c17f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a7c495c17f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a7c495c17f_0_1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a7c495c17f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a7c495c17f_0_1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a7c495c17f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a7c495c17f_0_1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a7c495c17f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a7c495c17f_0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a7c495c17f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a7c495c17f_0_4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a7c495c17f_0_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a7d287f5ee_5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a7d287f5ee_5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a7c495c17f_0_5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a7c495c17f_0_5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a7c495c17f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a7c495c17f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7c495c17f_0_1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a7c495c17f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a7c495c17f_0_1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a7c495c17f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a7d05ba41e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a7d05ba41e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a7c495c17f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a7c495c17f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7c495c17f_0_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a7c495c17f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7c495c17f_0_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a7c495c17f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A" showMasterSp="0">
  <p:cSld name="Cover A">
    <p:spTree>
      <p:nvGrpSpPr>
        <p:cNvPr id="15" name="Shape 15"/>
        <p:cNvGrpSpPr/>
        <p:nvPr/>
      </p:nvGrpSpPr>
      <p:grpSpPr>
        <a:xfrm>
          <a:off x="0" y="0"/>
          <a:ext cx="0" cy="0"/>
          <a:chOff x="0" y="0"/>
          <a:chExt cx="0" cy="0"/>
        </a:xfrm>
      </p:grpSpPr>
      <p:sp>
        <p:nvSpPr>
          <p:cNvPr id="16" name="Google Shape;16;p2"/>
          <p:cNvSpPr/>
          <p:nvPr/>
        </p:nvSpPr>
        <p:spPr>
          <a:xfrm>
            <a:off x="8775700" y="12700"/>
            <a:ext cx="2476500" cy="6858000"/>
          </a:xfrm>
          <a:custGeom>
            <a:rect b="b" l="l" r="r" t="t"/>
            <a:pathLst>
              <a:path extrusionOk="0" h="120000" w="120000">
                <a:moveTo>
                  <a:pt x="0" y="0"/>
                </a:moveTo>
                <a:lnTo>
                  <a:pt x="120000" y="120000"/>
                </a:lnTo>
                <a:lnTo>
                  <a:pt x="0"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 name="Google Shape;17;p2"/>
          <p:cNvSpPr/>
          <p:nvPr/>
        </p:nvSpPr>
        <p:spPr>
          <a:xfrm flipH="1">
            <a:off x="4054364" y="-3766"/>
            <a:ext cx="8137635" cy="6870233"/>
          </a:xfrm>
          <a:custGeom>
            <a:rect b="b" l="l" r="r" t="t"/>
            <a:pathLst>
              <a:path extrusionOk="0" h="120000" w="120000">
                <a:moveTo>
                  <a:pt x="0" y="0"/>
                </a:moveTo>
                <a:lnTo>
                  <a:pt x="119991" y="54"/>
                </a:lnTo>
                <a:cubicBezTo>
                  <a:pt x="120020" y="39986"/>
                  <a:pt x="119962" y="80067"/>
                  <a:pt x="119991" y="119999"/>
                </a:cubicBezTo>
                <a:lnTo>
                  <a:pt x="34895" y="119999"/>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 name="Google Shape;18;p2"/>
          <p:cNvSpPr txBox="1"/>
          <p:nvPr>
            <p:ph type="title"/>
          </p:nvPr>
        </p:nvSpPr>
        <p:spPr>
          <a:xfrm>
            <a:off x="4589989" y="1615384"/>
            <a:ext cx="6116133" cy="159348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4800"/>
              <a:buFont typeface="Century Gothic"/>
              <a:buNone/>
              <a:defRPr b="1" i="0" sz="48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 name="Google Shape;19;p2"/>
          <p:cNvSpPr txBox="1"/>
          <p:nvPr>
            <p:ph idx="1" type="body"/>
          </p:nvPr>
        </p:nvSpPr>
        <p:spPr>
          <a:xfrm>
            <a:off x="4589989" y="4450841"/>
            <a:ext cx="5458837" cy="935421"/>
          </a:xfrm>
          <a:prstGeom prst="rect">
            <a:avLst/>
          </a:prstGeom>
          <a:noFill/>
          <a:ln>
            <a:noFill/>
          </a:ln>
        </p:spPr>
        <p:txBody>
          <a:bodyPr anchorCtr="0" anchor="t" bIns="91425" lIns="91425" spcFirstLastPara="1" rIns="91425" wrap="square" tIns="91425">
            <a:noAutofit/>
          </a:bodyPr>
          <a:lstStyle>
            <a:lvl1pPr indent="-368300" lvl="0" marL="457200" marR="0" rtl="0" algn="l">
              <a:lnSpc>
                <a:spcPct val="90000"/>
              </a:lnSpc>
              <a:spcBef>
                <a:spcPts val="1000"/>
              </a:spcBef>
              <a:spcAft>
                <a:spcPts val="0"/>
              </a:spcAft>
              <a:buClr>
                <a:schemeClr val="accent1"/>
              </a:buClr>
              <a:buSzPts val="2200"/>
              <a:buFont typeface="Noto Sans Symbols"/>
              <a:buChar char="▪"/>
              <a:defRPr b="0" i="0" sz="22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ODU_sig_REV-01.eps" id="20" name="Google Shape;20;p2"/>
          <p:cNvPicPr preferRelativeResize="0"/>
          <p:nvPr/>
        </p:nvPicPr>
        <p:blipFill rotWithShape="1">
          <a:blip r:embed="rId2">
            <a:alphaModFix/>
          </a:blip>
          <a:srcRect b="0" l="0" r="0" t="0"/>
          <a:stretch/>
        </p:blipFill>
        <p:spPr>
          <a:xfrm>
            <a:off x="4589989" y="471245"/>
            <a:ext cx="1805828" cy="766514"/>
          </a:xfrm>
          <a:prstGeom prst="rect">
            <a:avLst/>
          </a:prstGeom>
          <a:noFill/>
          <a:ln>
            <a:noFill/>
          </a:ln>
        </p:spPr>
      </p:pic>
      <p:sp>
        <p:nvSpPr>
          <p:cNvPr id="21" name="Google Shape;21;p2"/>
          <p:cNvSpPr txBox="1"/>
          <p:nvPr>
            <p:ph idx="2" type="body"/>
          </p:nvPr>
        </p:nvSpPr>
        <p:spPr>
          <a:xfrm>
            <a:off x="4589988" y="5472335"/>
            <a:ext cx="4300215" cy="430926"/>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2" name="Google Shape;22;p2"/>
          <p:cNvSpPr/>
          <p:nvPr>
            <p:ph idx="3" type="pic"/>
          </p:nvPr>
        </p:nvSpPr>
        <p:spPr>
          <a:xfrm>
            <a:off x="0" y="0"/>
            <a:ext cx="4059935" cy="685800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Blue" showMasterSp="0">
  <p:cSld name="Section Divider - Blue">
    <p:spTree>
      <p:nvGrpSpPr>
        <p:cNvPr id="73" name="Shape 73"/>
        <p:cNvGrpSpPr/>
        <p:nvPr/>
      </p:nvGrpSpPr>
      <p:grpSpPr>
        <a:xfrm>
          <a:off x="0" y="0"/>
          <a:ext cx="0" cy="0"/>
          <a:chOff x="0" y="0"/>
          <a:chExt cx="0" cy="0"/>
        </a:xfrm>
      </p:grpSpPr>
      <p:sp>
        <p:nvSpPr>
          <p:cNvPr id="74" name="Google Shape;74;p11"/>
          <p:cNvSpPr/>
          <p:nvPr/>
        </p:nvSpPr>
        <p:spPr>
          <a:xfrm flipH="1">
            <a:off x="8779932" y="12701"/>
            <a:ext cx="3412065" cy="6858000"/>
          </a:xfrm>
          <a:prstGeom prst="rtTriangle">
            <a:avLst/>
          </a:prstGeom>
          <a:solidFill>
            <a:srgbClr val="57C1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5" name="Google Shape;75;p11"/>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rgbClr val="04365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6" name="Google Shape;76;p11"/>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7" name="Google Shape;77;p11"/>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78" name="Google Shape;78;p11"/>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hoto - Light Blue" showMasterSp="0">
  <p:cSld name="Section Divider, Photo - Light Blue">
    <p:spTree>
      <p:nvGrpSpPr>
        <p:cNvPr id="79" name="Shape 79"/>
        <p:cNvGrpSpPr/>
        <p:nvPr/>
      </p:nvGrpSpPr>
      <p:grpSpPr>
        <a:xfrm>
          <a:off x="0" y="0"/>
          <a:ext cx="0" cy="0"/>
          <a:chOff x="0" y="0"/>
          <a:chExt cx="0" cy="0"/>
        </a:xfrm>
      </p:grpSpPr>
      <p:sp>
        <p:nvSpPr>
          <p:cNvPr id="80" name="Google Shape;80;p12"/>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1" name="Google Shape;81;p12"/>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2" name="Google Shape;82;p12"/>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3" name="Google Shape;83;p12"/>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84" name="Google Shape;84;p12"/>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85" name="Google Shape;85;p12"/>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hoto and Content - Light Blue" showMasterSp="0">
  <p:cSld name="Large Photo and Content - Light Blue">
    <p:spTree>
      <p:nvGrpSpPr>
        <p:cNvPr id="86" name="Shape 86"/>
        <p:cNvGrpSpPr/>
        <p:nvPr/>
      </p:nvGrpSpPr>
      <p:grpSpPr>
        <a:xfrm>
          <a:off x="0" y="0"/>
          <a:ext cx="0" cy="0"/>
          <a:chOff x="0" y="0"/>
          <a:chExt cx="0" cy="0"/>
        </a:xfrm>
      </p:grpSpPr>
      <p:sp>
        <p:nvSpPr>
          <p:cNvPr id="87" name="Google Shape;87;p13"/>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88" name="Google Shape;88;p13"/>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89" name="Google Shape;89;p13"/>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90" name="Google Shape;90;p13"/>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1" name="Google Shape;91;p13"/>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92" name="Google Shape;92;p13"/>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93" name="Google Shape;93;p13"/>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94" name="Google Shape;94;p13"/>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arge Photo and Content - Light Blue" showMasterSp="0">
  <p:cSld name="1_Large Photo and Content - Light Blue">
    <p:spTree>
      <p:nvGrpSpPr>
        <p:cNvPr id="95" name="Shape 95"/>
        <p:cNvGrpSpPr/>
        <p:nvPr/>
      </p:nvGrpSpPr>
      <p:grpSpPr>
        <a:xfrm>
          <a:off x="0" y="0"/>
          <a:ext cx="0" cy="0"/>
          <a:chOff x="0" y="0"/>
          <a:chExt cx="0" cy="0"/>
        </a:xfrm>
      </p:grpSpPr>
      <p:sp>
        <p:nvSpPr>
          <p:cNvPr id="96" name="Google Shape;96;p14"/>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97" name="Google Shape;97;p14"/>
          <p:cNvSpPr/>
          <p:nvPr/>
        </p:nvSpPr>
        <p:spPr>
          <a:xfrm flipH="1">
            <a:off x="10576560" y="487680"/>
            <a:ext cx="1615440" cy="638048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98" name="Google Shape;98;p14"/>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99" name="Google Shape;99;p14"/>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00" name="Google Shape;100;p14"/>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01" name="Google Shape;101;p14"/>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02" name="Google Shape;102;p14"/>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103" name="Google Shape;103;p14"/>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Light Blue">
  <p:cSld name="2 Column - Light Blue">
    <p:spTree>
      <p:nvGrpSpPr>
        <p:cNvPr id="104" name="Shape 104"/>
        <p:cNvGrpSpPr/>
        <p:nvPr/>
      </p:nvGrpSpPr>
      <p:grpSpPr>
        <a:xfrm>
          <a:off x="0" y="0"/>
          <a:ext cx="0" cy="0"/>
          <a:chOff x="0" y="0"/>
          <a:chExt cx="0" cy="0"/>
        </a:xfrm>
      </p:grpSpPr>
      <p:sp>
        <p:nvSpPr>
          <p:cNvPr id="105" name="Google Shape;105;p15"/>
          <p:cNvSpPr/>
          <p:nvPr/>
        </p:nvSpPr>
        <p:spPr>
          <a:xfrm>
            <a:off x="4460240" y="2580640"/>
            <a:ext cx="2854956" cy="429768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06" name="Google Shape;106;p15"/>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07" name="Google Shape;107;p1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5"/>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09" name="Google Shape;109;p15"/>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10" name="Google Shape;110;p15"/>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11" name="Google Shape;111;p15"/>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2" name="Shape 112"/>
        <p:cNvGrpSpPr/>
        <p:nvPr/>
      </p:nvGrpSpPr>
      <p:grpSpPr>
        <a:xfrm>
          <a:off x="0" y="0"/>
          <a:ext cx="0" cy="0"/>
          <a:chOff x="0" y="0"/>
          <a:chExt cx="0" cy="0"/>
        </a:xfrm>
      </p:grpSpPr>
      <p:sp>
        <p:nvSpPr>
          <p:cNvPr id="113" name="Google Shape;113;p16"/>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4" name="Google Shape;114;p16"/>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hotos, Content - Light Blue">
  <p:cSld name="Title, 2 Photos, Content - Light Blue">
    <p:spTree>
      <p:nvGrpSpPr>
        <p:cNvPr id="115" name="Shape 115"/>
        <p:cNvGrpSpPr/>
        <p:nvPr/>
      </p:nvGrpSpPr>
      <p:grpSpPr>
        <a:xfrm>
          <a:off x="0" y="0"/>
          <a:ext cx="0" cy="0"/>
          <a:chOff x="0" y="0"/>
          <a:chExt cx="0" cy="0"/>
        </a:xfrm>
      </p:grpSpPr>
      <p:sp>
        <p:nvSpPr>
          <p:cNvPr id="116" name="Google Shape;116;p17"/>
          <p:cNvSpPr/>
          <p:nvPr/>
        </p:nvSpPr>
        <p:spPr>
          <a:xfrm>
            <a:off x="5639262" y="4838699"/>
            <a:ext cx="2019301" cy="2019301"/>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17" name="Google Shape;117;p17"/>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18" name="Google Shape;118;p17"/>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19" name="Google Shape;119;p17"/>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0" name="Google Shape;120;p17"/>
          <p:cNvSpPr/>
          <p:nvPr>
            <p:ph idx="2" type="pic"/>
          </p:nvPr>
        </p:nvSpPr>
        <p:spPr>
          <a:xfrm>
            <a:off x="0" y="1"/>
            <a:ext cx="5635625" cy="3330286"/>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1" name="Google Shape;121;p17"/>
          <p:cNvSpPr/>
          <p:nvPr>
            <p:ph idx="3" type="pic"/>
          </p:nvPr>
        </p:nvSpPr>
        <p:spPr>
          <a:xfrm>
            <a:off x="-1" y="3393323"/>
            <a:ext cx="5635625" cy="346467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hotos, Content - Aqua">
  <p:cSld name="Title, 2 Photos, Content - Aqua">
    <p:spTree>
      <p:nvGrpSpPr>
        <p:cNvPr id="122" name="Shape 122"/>
        <p:cNvGrpSpPr/>
        <p:nvPr/>
      </p:nvGrpSpPr>
      <p:grpSpPr>
        <a:xfrm>
          <a:off x="0" y="0"/>
          <a:ext cx="0" cy="0"/>
          <a:chOff x="0" y="0"/>
          <a:chExt cx="0" cy="0"/>
        </a:xfrm>
      </p:grpSpPr>
      <p:sp>
        <p:nvSpPr>
          <p:cNvPr id="123" name="Google Shape;123;p18"/>
          <p:cNvSpPr/>
          <p:nvPr/>
        </p:nvSpPr>
        <p:spPr>
          <a:xfrm>
            <a:off x="5639262" y="4838699"/>
            <a:ext cx="2019301" cy="2019301"/>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24" name="Google Shape;124;p18"/>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25" name="Google Shape;125;p18"/>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26" name="Google Shape;126;p18"/>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7" name="Google Shape;127;p18"/>
          <p:cNvSpPr/>
          <p:nvPr>
            <p:ph idx="2" type="pic"/>
          </p:nvPr>
        </p:nvSpPr>
        <p:spPr>
          <a:xfrm>
            <a:off x="0" y="1"/>
            <a:ext cx="5635625" cy="3330286"/>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8" name="Google Shape;128;p18"/>
          <p:cNvSpPr/>
          <p:nvPr>
            <p:ph idx="3" type="pic"/>
          </p:nvPr>
        </p:nvSpPr>
        <p:spPr>
          <a:xfrm>
            <a:off x="-1" y="3393323"/>
            <a:ext cx="5635625" cy="346467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hotos, Content - Green">
  <p:cSld name="Title, 2 Photos, Content - Green">
    <p:spTree>
      <p:nvGrpSpPr>
        <p:cNvPr id="129" name="Shape 129"/>
        <p:cNvGrpSpPr/>
        <p:nvPr/>
      </p:nvGrpSpPr>
      <p:grpSpPr>
        <a:xfrm>
          <a:off x="0" y="0"/>
          <a:ext cx="0" cy="0"/>
          <a:chOff x="0" y="0"/>
          <a:chExt cx="0" cy="0"/>
        </a:xfrm>
      </p:grpSpPr>
      <p:sp>
        <p:nvSpPr>
          <p:cNvPr id="130" name="Google Shape;130;p19"/>
          <p:cNvSpPr/>
          <p:nvPr/>
        </p:nvSpPr>
        <p:spPr>
          <a:xfrm>
            <a:off x="5639262" y="4838699"/>
            <a:ext cx="2019301" cy="2019301"/>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31" name="Google Shape;131;p19"/>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2" name="Google Shape;132;p19"/>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33" name="Google Shape;133;p19"/>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34" name="Google Shape;134;p19"/>
          <p:cNvSpPr/>
          <p:nvPr>
            <p:ph idx="2" type="pic"/>
          </p:nvPr>
        </p:nvSpPr>
        <p:spPr>
          <a:xfrm>
            <a:off x="0" y="1"/>
            <a:ext cx="5635625" cy="3330286"/>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35" name="Google Shape;135;p19"/>
          <p:cNvSpPr/>
          <p:nvPr>
            <p:ph idx="3" type="pic"/>
          </p:nvPr>
        </p:nvSpPr>
        <p:spPr>
          <a:xfrm>
            <a:off x="-1" y="3393323"/>
            <a:ext cx="5635625" cy="346467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hotos, Content - Purple">
  <p:cSld name="Title, 2 Photos, Content - Purple">
    <p:spTree>
      <p:nvGrpSpPr>
        <p:cNvPr id="136" name="Shape 136"/>
        <p:cNvGrpSpPr/>
        <p:nvPr/>
      </p:nvGrpSpPr>
      <p:grpSpPr>
        <a:xfrm>
          <a:off x="0" y="0"/>
          <a:ext cx="0" cy="0"/>
          <a:chOff x="0" y="0"/>
          <a:chExt cx="0" cy="0"/>
        </a:xfrm>
      </p:grpSpPr>
      <p:sp>
        <p:nvSpPr>
          <p:cNvPr id="137" name="Google Shape;137;p20"/>
          <p:cNvSpPr/>
          <p:nvPr/>
        </p:nvSpPr>
        <p:spPr>
          <a:xfrm>
            <a:off x="5639262" y="4838699"/>
            <a:ext cx="2019301" cy="2019301"/>
          </a:xfrm>
          <a:prstGeom prst="rtTriangl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38" name="Google Shape;138;p20"/>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39" name="Google Shape;139;p20"/>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20"/>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1" name="Google Shape;141;p20"/>
          <p:cNvSpPr/>
          <p:nvPr>
            <p:ph idx="2" type="pic"/>
          </p:nvPr>
        </p:nvSpPr>
        <p:spPr>
          <a:xfrm>
            <a:off x="0" y="1"/>
            <a:ext cx="5635625" cy="3330286"/>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2" name="Google Shape;142;p20"/>
          <p:cNvSpPr/>
          <p:nvPr>
            <p:ph idx="3" type="pic"/>
          </p:nvPr>
        </p:nvSpPr>
        <p:spPr>
          <a:xfrm>
            <a:off x="-1" y="3393323"/>
            <a:ext cx="5635625" cy="346467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B" showMasterSp="0">
  <p:cSld name="Cover B">
    <p:spTree>
      <p:nvGrpSpPr>
        <p:cNvPr id="23" name="Shape 23"/>
        <p:cNvGrpSpPr/>
        <p:nvPr/>
      </p:nvGrpSpPr>
      <p:grpSpPr>
        <a:xfrm>
          <a:off x="0" y="0"/>
          <a:ext cx="0" cy="0"/>
          <a:chOff x="0" y="0"/>
          <a:chExt cx="0" cy="0"/>
        </a:xfrm>
      </p:grpSpPr>
      <p:pic>
        <p:nvPicPr>
          <p:cNvPr id="24" name="Google Shape;24;p3"/>
          <p:cNvPicPr preferRelativeResize="0"/>
          <p:nvPr/>
        </p:nvPicPr>
        <p:blipFill rotWithShape="1">
          <a:blip r:embed="rId2">
            <a:alphaModFix/>
          </a:blip>
          <a:srcRect b="0" l="0" r="26038" t="0"/>
          <a:stretch/>
        </p:blipFill>
        <p:spPr>
          <a:xfrm>
            <a:off x="4456204" y="-29166"/>
            <a:ext cx="7627108" cy="6871692"/>
          </a:xfrm>
          <a:prstGeom prst="rect">
            <a:avLst/>
          </a:prstGeom>
          <a:noFill/>
          <a:ln>
            <a:noFill/>
          </a:ln>
        </p:spPr>
      </p:pic>
      <p:sp>
        <p:nvSpPr>
          <p:cNvPr id="25" name="Google Shape;25;p3"/>
          <p:cNvSpPr/>
          <p:nvPr/>
        </p:nvSpPr>
        <p:spPr>
          <a:xfrm>
            <a:off x="4734036" y="25400"/>
            <a:ext cx="2476500" cy="6858000"/>
          </a:xfrm>
          <a:custGeom>
            <a:rect b="b" l="l" r="r" t="t"/>
            <a:pathLst>
              <a:path extrusionOk="0" h="120000" w="120000">
                <a:moveTo>
                  <a:pt x="0" y="0"/>
                </a:moveTo>
                <a:lnTo>
                  <a:pt x="120000" y="120000"/>
                </a:lnTo>
                <a:lnTo>
                  <a:pt x="0"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 name="Google Shape;26;p3"/>
          <p:cNvSpPr/>
          <p:nvPr/>
        </p:nvSpPr>
        <p:spPr>
          <a:xfrm flipH="1">
            <a:off x="0" y="-27642"/>
            <a:ext cx="8137635" cy="6906809"/>
          </a:xfrm>
          <a:custGeom>
            <a:rect b="b" l="l" r="r" t="t"/>
            <a:pathLst>
              <a:path extrusionOk="0" h="120000" w="120000">
                <a:moveTo>
                  <a:pt x="0" y="0"/>
                </a:moveTo>
                <a:lnTo>
                  <a:pt x="119991" y="54"/>
                </a:lnTo>
                <a:cubicBezTo>
                  <a:pt x="120020" y="39986"/>
                  <a:pt x="119962" y="80067"/>
                  <a:pt x="119991" y="119999"/>
                </a:cubicBezTo>
                <a:lnTo>
                  <a:pt x="34895" y="119999"/>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 name="Google Shape;27;p3"/>
          <p:cNvSpPr txBox="1"/>
          <p:nvPr>
            <p:ph type="title"/>
          </p:nvPr>
        </p:nvSpPr>
        <p:spPr>
          <a:xfrm>
            <a:off x="535625" y="1602684"/>
            <a:ext cx="6116133" cy="159348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4800"/>
              <a:buFont typeface="Century Gothic"/>
              <a:buNone/>
              <a:defRPr b="1" i="0" sz="48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8" name="Google Shape;28;p3"/>
          <p:cNvSpPr txBox="1"/>
          <p:nvPr>
            <p:ph idx="1" type="body"/>
          </p:nvPr>
        </p:nvSpPr>
        <p:spPr>
          <a:xfrm>
            <a:off x="535625" y="4438141"/>
            <a:ext cx="5458837" cy="935421"/>
          </a:xfrm>
          <a:prstGeom prst="rect">
            <a:avLst/>
          </a:prstGeom>
          <a:noFill/>
          <a:ln>
            <a:noFill/>
          </a:ln>
        </p:spPr>
        <p:txBody>
          <a:bodyPr anchorCtr="0" anchor="t" bIns="91425" lIns="91425" spcFirstLastPara="1" rIns="91425" wrap="square" tIns="91425">
            <a:noAutofit/>
          </a:bodyPr>
          <a:lstStyle>
            <a:lvl1pPr indent="-368300" lvl="0" marL="457200" marR="0" rtl="0" algn="l">
              <a:lnSpc>
                <a:spcPct val="90000"/>
              </a:lnSpc>
              <a:spcBef>
                <a:spcPts val="1000"/>
              </a:spcBef>
              <a:spcAft>
                <a:spcPts val="0"/>
              </a:spcAft>
              <a:buClr>
                <a:schemeClr val="accent1"/>
              </a:buClr>
              <a:buSzPts val="2200"/>
              <a:buFont typeface="Noto Sans Symbols"/>
              <a:buChar char="▪"/>
              <a:defRPr b="0" i="0" sz="22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ODU_sig_REV-01.eps" id="29" name="Google Shape;29;p3"/>
          <p:cNvPicPr preferRelativeResize="0"/>
          <p:nvPr/>
        </p:nvPicPr>
        <p:blipFill rotWithShape="1">
          <a:blip r:embed="rId3">
            <a:alphaModFix/>
          </a:blip>
          <a:srcRect b="0" l="0" r="0" t="0"/>
          <a:stretch/>
        </p:blipFill>
        <p:spPr>
          <a:xfrm>
            <a:off x="535625" y="458545"/>
            <a:ext cx="1805828" cy="766514"/>
          </a:xfrm>
          <a:prstGeom prst="rect">
            <a:avLst/>
          </a:prstGeom>
          <a:noFill/>
          <a:ln>
            <a:noFill/>
          </a:ln>
        </p:spPr>
      </p:pic>
      <p:sp>
        <p:nvSpPr>
          <p:cNvPr id="30" name="Google Shape;30;p3"/>
          <p:cNvSpPr txBox="1"/>
          <p:nvPr>
            <p:ph idx="2" type="body"/>
          </p:nvPr>
        </p:nvSpPr>
        <p:spPr>
          <a:xfrm>
            <a:off x="535624" y="5459635"/>
            <a:ext cx="4300215" cy="430926"/>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2 Photos, Content - Purple">
  <p:cSld name="1_Title, 2 Photos, Content - Purple">
    <p:spTree>
      <p:nvGrpSpPr>
        <p:cNvPr id="143" name="Shape 143"/>
        <p:cNvGrpSpPr/>
        <p:nvPr/>
      </p:nvGrpSpPr>
      <p:grpSpPr>
        <a:xfrm>
          <a:off x="0" y="0"/>
          <a:ext cx="0" cy="0"/>
          <a:chOff x="0" y="0"/>
          <a:chExt cx="0" cy="0"/>
        </a:xfrm>
      </p:grpSpPr>
      <p:sp>
        <p:nvSpPr>
          <p:cNvPr id="144" name="Google Shape;144;p21"/>
          <p:cNvSpPr/>
          <p:nvPr/>
        </p:nvSpPr>
        <p:spPr>
          <a:xfrm>
            <a:off x="5639262" y="4838699"/>
            <a:ext cx="2019301" cy="2019301"/>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145" name="Google Shape;145;p21"/>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46" name="Google Shape;146;p2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21"/>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8" name="Google Shape;148;p21"/>
          <p:cNvSpPr/>
          <p:nvPr>
            <p:ph idx="2" type="pic"/>
          </p:nvPr>
        </p:nvSpPr>
        <p:spPr>
          <a:xfrm>
            <a:off x="0" y="1"/>
            <a:ext cx="5635625" cy="3330286"/>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49" name="Google Shape;149;p21"/>
          <p:cNvSpPr/>
          <p:nvPr>
            <p:ph idx="3" type="pic"/>
          </p:nvPr>
        </p:nvSpPr>
        <p:spPr>
          <a:xfrm>
            <a:off x="-1" y="3393323"/>
            <a:ext cx="5635625" cy="346467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Light Blue">
  <p:cSld name="Title and Content - Light Blue">
    <p:spTree>
      <p:nvGrpSpPr>
        <p:cNvPr id="150" name="Shape 150"/>
        <p:cNvGrpSpPr/>
        <p:nvPr/>
      </p:nvGrpSpPr>
      <p:grpSpPr>
        <a:xfrm>
          <a:off x="0" y="0"/>
          <a:ext cx="0" cy="0"/>
          <a:chOff x="0" y="0"/>
          <a:chExt cx="0" cy="0"/>
        </a:xfrm>
      </p:grpSpPr>
      <p:sp>
        <p:nvSpPr>
          <p:cNvPr id="151" name="Google Shape;151;p22"/>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53" name="Google Shape;153;p22"/>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54" name="Google Shape;154;p22"/>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55" name="Google Shape;155;p22"/>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qua">
  <p:cSld name="Title and Content - Aqua">
    <p:spTree>
      <p:nvGrpSpPr>
        <p:cNvPr id="156" name="Shape 156"/>
        <p:cNvGrpSpPr/>
        <p:nvPr/>
      </p:nvGrpSpPr>
      <p:grpSpPr>
        <a:xfrm>
          <a:off x="0" y="0"/>
          <a:ext cx="0" cy="0"/>
          <a:chOff x="0" y="0"/>
          <a:chExt cx="0" cy="0"/>
        </a:xfrm>
      </p:grpSpPr>
      <p:sp>
        <p:nvSpPr>
          <p:cNvPr id="157" name="Google Shape;157;p23"/>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58" name="Google Shape;158;p23"/>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59" name="Google Shape;159;p23"/>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0" name="Google Shape;160;p23"/>
          <p:cNvSpPr/>
          <p:nvPr/>
        </p:nvSpPr>
        <p:spPr>
          <a:xfrm flipH="1">
            <a:off x="0" y="-11567"/>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1" name="Google Shape;161;p23"/>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Orange">
  <p:cSld name="Title and Content - Orange">
    <p:spTree>
      <p:nvGrpSpPr>
        <p:cNvPr id="162" name="Shape 162"/>
        <p:cNvGrpSpPr/>
        <p:nvPr/>
      </p:nvGrpSpPr>
      <p:grpSpPr>
        <a:xfrm>
          <a:off x="0" y="0"/>
          <a:ext cx="0" cy="0"/>
          <a:chOff x="0" y="0"/>
          <a:chExt cx="0" cy="0"/>
        </a:xfrm>
      </p:grpSpPr>
      <p:sp>
        <p:nvSpPr>
          <p:cNvPr id="163" name="Google Shape;163;p24"/>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64" name="Google Shape;164;p24"/>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65" name="Google Shape;165;p24"/>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6" name="Google Shape;166;p24"/>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67" name="Google Shape;167;p24"/>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Purple">
  <p:cSld name="Title and Content - Purple">
    <p:spTree>
      <p:nvGrpSpPr>
        <p:cNvPr id="168" name="Shape 168"/>
        <p:cNvGrpSpPr/>
        <p:nvPr/>
      </p:nvGrpSpPr>
      <p:grpSpPr>
        <a:xfrm>
          <a:off x="0" y="0"/>
          <a:ext cx="0" cy="0"/>
          <a:chOff x="0" y="0"/>
          <a:chExt cx="0" cy="0"/>
        </a:xfrm>
      </p:grpSpPr>
      <p:sp>
        <p:nvSpPr>
          <p:cNvPr id="169" name="Google Shape;169;p2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170" name="Google Shape;170;p25"/>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71" name="Google Shape;171;p25"/>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2" name="Google Shape;172;p25"/>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rgbClr val="9264A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3" name="Google Shape;173;p25"/>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Aqua" showMasterSp="0">
  <p:cSld name="Section Divider - Aqua">
    <p:spTree>
      <p:nvGrpSpPr>
        <p:cNvPr id="174" name="Shape 174"/>
        <p:cNvGrpSpPr/>
        <p:nvPr/>
      </p:nvGrpSpPr>
      <p:grpSpPr>
        <a:xfrm>
          <a:off x="0" y="0"/>
          <a:ext cx="0" cy="0"/>
          <a:chOff x="0" y="0"/>
          <a:chExt cx="0" cy="0"/>
        </a:xfrm>
      </p:grpSpPr>
      <p:sp>
        <p:nvSpPr>
          <p:cNvPr id="175" name="Google Shape;175;p26"/>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6" name="Google Shape;176;p26"/>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77" name="Google Shape;177;p26"/>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78" name="Google Shape;178;p26"/>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179" name="Google Shape;179;p26"/>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Green" showMasterSp="0">
  <p:cSld name="Section Divider - Green">
    <p:spTree>
      <p:nvGrpSpPr>
        <p:cNvPr id="180" name="Shape 180"/>
        <p:cNvGrpSpPr/>
        <p:nvPr/>
      </p:nvGrpSpPr>
      <p:grpSpPr>
        <a:xfrm>
          <a:off x="0" y="0"/>
          <a:ext cx="0" cy="0"/>
          <a:chOff x="0" y="0"/>
          <a:chExt cx="0" cy="0"/>
        </a:xfrm>
      </p:grpSpPr>
      <p:sp>
        <p:nvSpPr>
          <p:cNvPr id="181" name="Google Shape;181;p27"/>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2" name="Google Shape;182;p27"/>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3" name="Google Shape;183;p27"/>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84" name="Google Shape;184;p27"/>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185" name="Google Shape;185;p27"/>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Orange" showMasterSp="0">
  <p:cSld name="Section Divider - Orange">
    <p:spTree>
      <p:nvGrpSpPr>
        <p:cNvPr id="186" name="Shape 186"/>
        <p:cNvGrpSpPr/>
        <p:nvPr/>
      </p:nvGrpSpPr>
      <p:grpSpPr>
        <a:xfrm>
          <a:off x="0" y="0"/>
          <a:ext cx="0" cy="0"/>
          <a:chOff x="0" y="0"/>
          <a:chExt cx="0" cy="0"/>
        </a:xfrm>
      </p:grpSpPr>
      <p:sp>
        <p:nvSpPr>
          <p:cNvPr id="187" name="Google Shape;187;p28"/>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8" name="Google Shape;188;p28"/>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89" name="Google Shape;189;p28"/>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0" name="Google Shape;190;p28"/>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191" name="Google Shape;191;p28"/>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Purple" showMasterSp="0">
  <p:cSld name="Section Divider - Purple">
    <p:spTree>
      <p:nvGrpSpPr>
        <p:cNvPr id="192" name="Shape 192"/>
        <p:cNvGrpSpPr/>
        <p:nvPr/>
      </p:nvGrpSpPr>
      <p:grpSpPr>
        <a:xfrm>
          <a:off x="0" y="0"/>
          <a:ext cx="0" cy="0"/>
          <a:chOff x="0" y="0"/>
          <a:chExt cx="0" cy="0"/>
        </a:xfrm>
      </p:grpSpPr>
      <p:sp>
        <p:nvSpPr>
          <p:cNvPr id="193" name="Google Shape;193;p29"/>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94" name="Google Shape;194;p29"/>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95" name="Google Shape;195;p29"/>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96" name="Google Shape;196;p29"/>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197" name="Google Shape;197;p29"/>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hoto - Blue" showMasterSp="0">
  <p:cSld name="Section Divider, Photo - Blue">
    <p:spTree>
      <p:nvGrpSpPr>
        <p:cNvPr id="198" name="Shape 198"/>
        <p:cNvGrpSpPr/>
        <p:nvPr/>
      </p:nvGrpSpPr>
      <p:grpSpPr>
        <a:xfrm>
          <a:off x="0" y="0"/>
          <a:ext cx="0" cy="0"/>
          <a:chOff x="0" y="0"/>
          <a:chExt cx="0" cy="0"/>
        </a:xfrm>
      </p:grpSpPr>
      <p:sp>
        <p:nvSpPr>
          <p:cNvPr id="199" name="Google Shape;199;p30"/>
          <p:cNvSpPr/>
          <p:nvPr/>
        </p:nvSpPr>
        <p:spPr>
          <a:xfrm flipH="1">
            <a:off x="10270066" y="10161"/>
            <a:ext cx="1921930" cy="6858000"/>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0" name="Google Shape;200;p30"/>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1" name="Google Shape;201;p30"/>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02" name="Google Shape;202;p30"/>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03" name="Google Shape;203;p30"/>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04" name="Google Shape;204;p30"/>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C" showMasterSp="0">
  <p:cSld name="Cover C">
    <p:spTree>
      <p:nvGrpSpPr>
        <p:cNvPr id="31" name="Shape 31"/>
        <p:cNvGrpSpPr/>
        <p:nvPr/>
      </p:nvGrpSpPr>
      <p:grpSpPr>
        <a:xfrm>
          <a:off x="0" y="0"/>
          <a:ext cx="0" cy="0"/>
          <a:chOff x="0" y="0"/>
          <a:chExt cx="0" cy="0"/>
        </a:xfrm>
      </p:grpSpPr>
      <p:sp>
        <p:nvSpPr>
          <p:cNvPr id="32" name="Google Shape;32;p4"/>
          <p:cNvSpPr/>
          <p:nvPr/>
        </p:nvSpPr>
        <p:spPr>
          <a:xfrm>
            <a:off x="7747000" y="12700"/>
            <a:ext cx="2476500" cy="6858000"/>
          </a:xfrm>
          <a:custGeom>
            <a:rect b="b" l="l" r="r" t="t"/>
            <a:pathLst>
              <a:path extrusionOk="0" h="120000" w="120000">
                <a:moveTo>
                  <a:pt x="0" y="0"/>
                </a:moveTo>
                <a:lnTo>
                  <a:pt x="120000" y="120000"/>
                </a:lnTo>
                <a:lnTo>
                  <a:pt x="0"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3" name="Google Shape;33;p4"/>
          <p:cNvSpPr/>
          <p:nvPr/>
        </p:nvSpPr>
        <p:spPr>
          <a:xfrm flipH="1">
            <a:off x="-815" y="-3766"/>
            <a:ext cx="11612244" cy="6870233"/>
          </a:xfrm>
          <a:custGeom>
            <a:rect b="b" l="l" r="r" t="t"/>
            <a:pathLst>
              <a:path extrusionOk="0" h="120000" w="120000">
                <a:moveTo>
                  <a:pt x="0" y="0"/>
                </a:moveTo>
                <a:lnTo>
                  <a:pt x="119991" y="54"/>
                </a:lnTo>
                <a:cubicBezTo>
                  <a:pt x="120020" y="39986"/>
                  <a:pt x="119962" y="80067"/>
                  <a:pt x="119991" y="119999"/>
                </a:cubicBezTo>
                <a:lnTo>
                  <a:pt x="34895" y="119999"/>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34" name="Google Shape;34;p4"/>
          <p:cNvSpPr txBox="1"/>
          <p:nvPr>
            <p:ph type="title"/>
          </p:nvPr>
        </p:nvSpPr>
        <p:spPr>
          <a:xfrm>
            <a:off x="757621" y="1615384"/>
            <a:ext cx="7006312" cy="1593483"/>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4800"/>
              <a:buFont typeface="Century Gothic"/>
              <a:buNone/>
              <a:defRPr b="1" i="0" sz="48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5" name="Google Shape;35;p4"/>
          <p:cNvSpPr txBox="1"/>
          <p:nvPr>
            <p:ph idx="1" type="body"/>
          </p:nvPr>
        </p:nvSpPr>
        <p:spPr>
          <a:xfrm>
            <a:off x="757621" y="4450841"/>
            <a:ext cx="6938579" cy="935421"/>
          </a:xfrm>
          <a:prstGeom prst="rect">
            <a:avLst/>
          </a:prstGeom>
          <a:noFill/>
          <a:ln>
            <a:noFill/>
          </a:ln>
        </p:spPr>
        <p:txBody>
          <a:bodyPr anchorCtr="0" anchor="t" bIns="91425" lIns="91425" spcFirstLastPara="1" rIns="91425" wrap="square" tIns="91425">
            <a:noAutofit/>
          </a:bodyPr>
          <a:lstStyle>
            <a:lvl1pPr indent="-368300" lvl="0" marL="457200" marR="0" rtl="0" algn="l">
              <a:lnSpc>
                <a:spcPct val="90000"/>
              </a:lnSpc>
              <a:spcBef>
                <a:spcPts val="1000"/>
              </a:spcBef>
              <a:spcAft>
                <a:spcPts val="0"/>
              </a:spcAft>
              <a:buClr>
                <a:schemeClr val="accent1"/>
              </a:buClr>
              <a:buSzPts val="2200"/>
              <a:buFont typeface="Noto Sans Symbols"/>
              <a:buChar char="▪"/>
              <a:defRPr b="0" i="0" sz="22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ODU_sig_REV-01.eps" id="36" name="Google Shape;36;p4"/>
          <p:cNvPicPr preferRelativeResize="0"/>
          <p:nvPr/>
        </p:nvPicPr>
        <p:blipFill rotWithShape="1">
          <a:blip r:embed="rId2">
            <a:alphaModFix/>
          </a:blip>
          <a:srcRect b="0" l="0" r="0" t="0"/>
          <a:stretch/>
        </p:blipFill>
        <p:spPr>
          <a:xfrm>
            <a:off x="757621" y="471245"/>
            <a:ext cx="1805828" cy="766514"/>
          </a:xfrm>
          <a:prstGeom prst="rect">
            <a:avLst/>
          </a:prstGeom>
          <a:noFill/>
          <a:ln>
            <a:noFill/>
          </a:ln>
        </p:spPr>
      </p:pic>
      <p:sp>
        <p:nvSpPr>
          <p:cNvPr id="37" name="Google Shape;37;p4"/>
          <p:cNvSpPr txBox="1"/>
          <p:nvPr>
            <p:ph idx="2" type="body"/>
          </p:nvPr>
        </p:nvSpPr>
        <p:spPr>
          <a:xfrm>
            <a:off x="757620" y="5472335"/>
            <a:ext cx="6938577" cy="430926"/>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hoto - Aqua" showMasterSp="0">
  <p:cSld name="Section Divider, Photo - Aqua">
    <p:spTree>
      <p:nvGrpSpPr>
        <p:cNvPr id="205" name="Shape 205"/>
        <p:cNvGrpSpPr/>
        <p:nvPr/>
      </p:nvGrpSpPr>
      <p:grpSpPr>
        <a:xfrm>
          <a:off x="0" y="0"/>
          <a:ext cx="0" cy="0"/>
          <a:chOff x="0" y="0"/>
          <a:chExt cx="0" cy="0"/>
        </a:xfrm>
      </p:grpSpPr>
      <p:sp>
        <p:nvSpPr>
          <p:cNvPr id="206" name="Google Shape;206;p31"/>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7" name="Google Shape;207;p31"/>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08" name="Google Shape;208;p31"/>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09" name="Google Shape;209;p31"/>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10" name="Google Shape;210;p31"/>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11" name="Google Shape;211;p31"/>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hoto - Green" showMasterSp="0">
  <p:cSld name="Section Divider, Photo - Green">
    <p:spTree>
      <p:nvGrpSpPr>
        <p:cNvPr id="212" name="Shape 212"/>
        <p:cNvGrpSpPr/>
        <p:nvPr/>
      </p:nvGrpSpPr>
      <p:grpSpPr>
        <a:xfrm>
          <a:off x="0" y="0"/>
          <a:ext cx="0" cy="0"/>
          <a:chOff x="0" y="0"/>
          <a:chExt cx="0" cy="0"/>
        </a:xfrm>
      </p:grpSpPr>
      <p:sp>
        <p:nvSpPr>
          <p:cNvPr id="213" name="Google Shape;213;p32"/>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14" name="Google Shape;214;p32"/>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15" name="Google Shape;215;p32"/>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16" name="Google Shape;216;p32"/>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17" name="Google Shape;217;p32"/>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18" name="Google Shape;218;p32"/>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hoto - Orange" showMasterSp="0">
  <p:cSld name="Section Divider, Photo - Orange">
    <p:spTree>
      <p:nvGrpSpPr>
        <p:cNvPr id="219" name="Shape 219"/>
        <p:cNvGrpSpPr/>
        <p:nvPr/>
      </p:nvGrpSpPr>
      <p:grpSpPr>
        <a:xfrm>
          <a:off x="0" y="0"/>
          <a:ext cx="0" cy="0"/>
          <a:chOff x="0" y="0"/>
          <a:chExt cx="0" cy="0"/>
        </a:xfrm>
      </p:grpSpPr>
      <p:sp>
        <p:nvSpPr>
          <p:cNvPr id="220" name="Google Shape;220;p33"/>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1" name="Google Shape;221;p33"/>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2" name="Google Shape;222;p33"/>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23" name="Google Shape;223;p33"/>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24" name="Google Shape;224;p33"/>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25" name="Google Shape;225;p33"/>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hoto - Purple" showMasterSp="0">
  <p:cSld name="Section Divider, Photo - Purple">
    <p:spTree>
      <p:nvGrpSpPr>
        <p:cNvPr id="226" name="Shape 226"/>
        <p:cNvGrpSpPr/>
        <p:nvPr/>
      </p:nvGrpSpPr>
      <p:grpSpPr>
        <a:xfrm>
          <a:off x="0" y="0"/>
          <a:ext cx="0" cy="0"/>
          <a:chOff x="0" y="0"/>
          <a:chExt cx="0" cy="0"/>
        </a:xfrm>
      </p:grpSpPr>
      <p:sp>
        <p:nvSpPr>
          <p:cNvPr id="227" name="Google Shape;227;p34"/>
          <p:cNvSpPr/>
          <p:nvPr/>
        </p:nvSpPr>
        <p:spPr>
          <a:xfrm flipH="1">
            <a:off x="10270066" y="10161"/>
            <a:ext cx="1921930"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8" name="Google Shape;228;p34"/>
          <p:cNvSpPr/>
          <p:nvPr/>
        </p:nvSpPr>
        <p:spPr>
          <a:xfrm>
            <a:off x="8094133" y="-17221"/>
            <a:ext cx="4121813" cy="6878322"/>
          </a:xfrm>
          <a:custGeom>
            <a:rect b="b" l="l" r="r" t="t"/>
            <a:pathLst>
              <a:path extrusionOk="0" h="120000" w="120000">
                <a:moveTo>
                  <a:pt x="0" y="152"/>
                </a:moveTo>
                <a:lnTo>
                  <a:pt x="120000" y="0"/>
                </a:lnTo>
                <a:lnTo>
                  <a:pt x="119408" y="119999"/>
                </a:lnTo>
                <a:lnTo>
                  <a:pt x="109187" y="120000"/>
                </a:lnTo>
                <a:lnTo>
                  <a:pt x="0" y="15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29" name="Google Shape;229;p34"/>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30" name="Google Shape;230;p34"/>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sp>
        <p:nvSpPr>
          <p:cNvPr id="231" name="Google Shape;231;p34"/>
          <p:cNvSpPr/>
          <p:nvPr>
            <p:ph idx="2" type="pic"/>
          </p:nvPr>
        </p:nvSpPr>
        <p:spPr>
          <a:xfrm>
            <a:off x="550863" y="355600"/>
            <a:ext cx="6959600" cy="3268663"/>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232" name="Google Shape;232;p34"/>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hoto and Content - Aqua" showMasterSp="0">
  <p:cSld name="Large Photo and Content - Aqua">
    <p:spTree>
      <p:nvGrpSpPr>
        <p:cNvPr id="233" name="Shape 233"/>
        <p:cNvGrpSpPr/>
        <p:nvPr/>
      </p:nvGrpSpPr>
      <p:grpSpPr>
        <a:xfrm>
          <a:off x="0" y="0"/>
          <a:ext cx="0" cy="0"/>
          <a:chOff x="0" y="0"/>
          <a:chExt cx="0" cy="0"/>
        </a:xfrm>
      </p:grpSpPr>
      <p:sp>
        <p:nvSpPr>
          <p:cNvPr id="234" name="Google Shape;234;p35"/>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35" name="Google Shape;235;p35"/>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36" name="Google Shape;236;p35"/>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37" name="Google Shape;237;p35"/>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38" name="Google Shape;238;p35"/>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39" name="Google Shape;239;p35"/>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2"/>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0" name="Google Shape;240;p3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241" name="Google Shape;241;p35"/>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hoto and Content - Green" showMasterSp="0">
  <p:cSld name="Large Photo and Content - Green">
    <p:spTree>
      <p:nvGrpSpPr>
        <p:cNvPr id="242" name="Shape 242"/>
        <p:cNvGrpSpPr/>
        <p:nvPr/>
      </p:nvGrpSpPr>
      <p:grpSpPr>
        <a:xfrm>
          <a:off x="0" y="0"/>
          <a:ext cx="0" cy="0"/>
          <a:chOff x="0" y="0"/>
          <a:chExt cx="0" cy="0"/>
        </a:xfrm>
      </p:grpSpPr>
      <p:sp>
        <p:nvSpPr>
          <p:cNvPr id="243" name="Google Shape;243;p36"/>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4" name="Google Shape;244;p36"/>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5" name="Google Shape;245;p36"/>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46" name="Google Shape;246;p36"/>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47" name="Google Shape;247;p36"/>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8" name="Google Shape;248;p36"/>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dk2"/>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49" name="Google Shape;249;p36"/>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250" name="Google Shape;250;p36"/>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hoto and Content - Orange" showMasterSp="0">
  <p:cSld name="Large Photo and Content - Orange">
    <p:spTree>
      <p:nvGrpSpPr>
        <p:cNvPr id="251" name="Shape 251"/>
        <p:cNvGrpSpPr/>
        <p:nvPr/>
      </p:nvGrpSpPr>
      <p:grpSpPr>
        <a:xfrm>
          <a:off x="0" y="0"/>
          <a:ext cx="0" cy="0"/>
          <a:chOff x="0" y="0"/>
          <a:chExt cx="0" cy="0"/>
        </a:xfrm>
      </p:grpSpPr>
      <p:sp>
        <p:nvSpPr>
          <p:cNvPr id="252" name="Google Shape;252;p37"/>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53" name="Google Shape;253;p37"/>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4" name="Google Shape;254;p37"/>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55" name="Google Shape;255;p37"/>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56" name="Google Shape;256;p37"/>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57" name="Google Shape;257;p37"/>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4"/>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58" name="Google Shape;258;p37"/>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259" name="Google Shape;259;p37"/>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hoto and Content - Purple" showMasterSp="0">
  <p:cSld name="Large Photo and Content - Purple">
    <p:spTree>
      <p:nvGrpSpPr>
        <p:cNvPr id="260" name="Shape 260"/>
        <p:cNvGrpSpPr/>
        <p:nvPr/>
      </p:nvGrpSpPr>
      <p:grpSpPr>
        <a:xfrm>
          <a:off x="0" y="0"/>
          <a:ext cx="0" cy="0"/>
          <a:chOff x="0" y="0"/>
          <a:chExt cx="0" cy="0"/>
        </a:xfrm>
      </p:grpSpPr>
      <p:sp>
        <p:nvSpPr>
          <p:cNvPr id="261" name="Google Shape;261;p38"/>
          <p:cNvSpPr/>
          <p:nvPr>
            <p:ph idx="2" type="pic"/>
          </p:nvPr>
        </p:nvSpPr>
        <p:spPr>
          <a:xfrm>
            <a:off x="436880" y="1544320"/>
            <a:ext cx="6370320" cy="4643120"/>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62" name="Google Shape;262;p38"/>
          <p:cNvSpPr/>
          <p:nvPr/>
        </p:nvSpPr>
        <p:spPr>
          <a:xfrm flipH="1">
            <a:off x="10576560" y="487680"/>
            <a:ext cx="1615440" cy="638048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3" name="Google Shape;263;p38"/>
          <p:cNvSpPr/>
          <p:nvPr/>
        </p:nvSpPr>
        <p:spPr>
          <a:xfrm>
            <a:off x="9387840" y="-10160"/>
            <a:ext cx="2814320" cy="6898643"/>
          </a:xfrm>
          <a:custGeom>
            <a:rect b="b" l="l" r="r" t="t"/>
            <a:pathLst>
              <a:path extrusionOk="0" h="120000" w="120000">
                <a:moveTo>
                  <a:pt x="0" y="152"/>
                </a:moveTo>
                <a:lnTo>
                  <a:pt x="119704" y="0"/>
                </a:lnTo>
                <a:lnTo>
                  <a:pt x="119999" y="119823"/>
                </a:lnTo>
                <a:lnTo>
                  <a:pt x="108624" y="120000"/>
                </a:lnTo>
                <a:lnTo>
                  <a:pt x="0" y="15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64" name="Google Shape;264;p38"/>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265" name="Google Shape;265;p38"/>
          <p:cNvSpPr txBox="1"/>
          <p:nvPr>
            <p:ph idx="1" type="body"/>
          </p:nvPr>
        </p:nvSpPr>
        <p:spPr>
          <a:xfrm>
            <a:off x="6990080" y="3444240"/>
            <a:ext cx="2834958" cy="27432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90000"/>
              </a:lnSpc>
              <a:spcBef>
                <a:spcPts val="10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66" name="Google Shape;266;p38"/>
          <p:cNvSpPr txBox="1"/>
          <p:nvPr>
            <p:ph idx="3" type="body"/>
          </p:nvPr>
        </p:nvSpPr>
        <p:spPr>
          <a:xfrm>
            <a:off x="6990080" y="1554480"/>
            <a:ext cx="2834640" cy="173736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5"/>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67" name="Google Shape;267;p38"/>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268" name="Google Shape;268;p38"/>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Aqua">
  <p:cSld name="2 Column - Aqua">
    <p:spTree>
      <p:nvGrpSpPr>
        <p:cNvPr id="269" name="Shape 269"/>
        <p:cNvGrpSpPr/>
        <p:nvPr/>
      </p:nvGrpSpPr>
      <p:grpSpPr>
        <a:xfrm>
          <a:off x="0" y="0"/>
          <a:ext cx="0" cy="0"/>
          <a:chOff x="0" y="0"/>
          <a:chExt cx="0" cy="0"/>
        </a:xfrm>
      </p:grpSpPr>
      <p:sp>
        <p:nvSpPr>
          <p:cNvPr id="270" name="Google Shape;270;p39"/>
          <p:cNvSpPr/>
          <p:nvPr/>
        </p:nvSpPr>
        <p:spPr>
          <a:xfrm>
            <a:off x="4460240" y="2580640"/>
            <a:ext cx="2854956" cy="4297680"/>
          </a:xfrm>
          <a:prstGeom prst="rtTriangl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1" name="Google Shape;271;p39"/>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2" name="Google Shape;272;p39"/>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73" name="Google Shape;273;p39"/>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2"/>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2"/>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2"/>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2"/>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2"/>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74" name="Google Shape;274;p39"/>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2"/>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75" name="Google Shape;275;p39"/>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76" name="Google Shape;276;p39"/>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2 Column - Green">
  <p:cSld name="2_2 Column - Green">
    <p:spTree>
      <p:nvGrpSpPr>
        <p:cNvPr id="277" name="Shape 277"/>
        <p:cNvGrpSpPr/>
        <p:nvPr/>
      </p:nvGrpSpPr>
      <p:grpSpPr>
        <a:xfrm>
          <a:off x="0" y="0"/>
          <a:ext cx="0" cy="0"/>
          <a:chOff x="0" y="0"/>
          <a:chExt cx="0" cy="0"/>
        </a:xfrm>
      </p:grpSpPr>
      <p:sp>
        <p:nvSpPr>
          <p:cNvPr id="278" name="Google Shape;278;p40"/>
          <p:cNvSpPr/>
          <p:nvPr/>
        </p:nvSpPr>
        <p:spPr>
          <a:xfrm>
            <a:off x="4460240" y="2580640"/>
            <a:ext cx="2854956" cy="4297680"/>
          </a:xfrm>
          <a:prstGeom prst="rtTriangl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79" name="Google Shape;279;p40"/>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80" name="Google Shape;280;p40"/>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81" name="Google Shape;281;p40"/>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3"/>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3"/>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3"/>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3"/>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3"/>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82" name="Google Shape;282;p40"/>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rgbClr val="043657"/>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83" name="Google Shape;283;p40"/>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84" name="Google Shape;284;p40"/>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8" name="Shape 38"/>
        <p:cNvGrpSpPr/>
        <p:nvPr/>
      </p:nvGrpSpPr>
      <p:grpSpPr>
        <a:xfrm>
          <a:off x="0" y="0"/>
          <a:ext cx="0" cy="0"/>
          <a:chOff x="0" y="0"/>
          <a:chExt cx="0" cy="0"/>
        </a:xfrm>
      </p:grpSpPr>
      <p:sp>
        <p:nvSpPr>
          <p:cNvPr id="39" name="Google Shape;39;p5"/>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0" name="Google Shape;40;p5"/>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5"/>
          <p:cNvSpPr txBox="1"/>
          <p:nvPr>
            <p:ph idx="1" type="body"/>
          </p:nvPr>
        </p:nvSpPr>
        <p:spPr>
          <a:xfrm>
            <a:off x="433388" y="1468658"/>
            <a:ext cx="11315472" cy="4773137"/>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Orange">
  <p:cSld name="2 Column - Orange">
    <p:spTree>
      <p:nvGrpSpPr>
        <p:cNvPr id="285" name="Shape 285"/>
        <p:cNvGrpSpPr/>
        <p:nvPr/>
      </p:nvGrpSpPr>
      <p:grpSpPr>
        <a:xfrm>
          <a:off x="0" y="0"/>
          <a:ext cx="0" cy="0"/>
          <a:chOff x="0" y="0"/>
          <a:chExt cx="0" cy="0"/>
        </a:xfrm>
      </p:grpSpPr>
      <p:sp>
        <p:nvSpPr>
          <p:cNvPr id="286" name="Google Shape;286;p41"/>
          <p:cNvSpPr/>
          <p:nvPr/>
        </p:nvSpPr>
        <p:spPr>
          <a:xfrm>
            <a:off x="4460240" y="2580640"/>
            <a:ext cx="2854956" cy="429768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87" name="Google Shape;287;p41"/>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88" name="Google Shape;288;p4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89" name="Google Shape;289;p41"/>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4"/>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4"/>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4"/>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4"/>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4"/>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0" name="Google Shape;290;p41"/>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rgbClr val="FCB24C"/>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1" name="Google Shape;291;p41"/>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2" name="Google Shape;292;p41"/>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Purple">
  <p:cSld name="2 Column - Purple">
    <p:spTree>
      <p:nvGrpSpPr>
        <p:cNvPr id="293" name="Shape 293"/>
        <p:cNvGrpSpPr/>
        <p:nvPr/>
      </p:nvGrpSpPr>
      <p:grpSpPr>
        <a:xfrm>
          <a:off x="0" y="0"/>
          <a:ext cx="0" cy="0"/>
          <a:chOff x="0" y="0"/>
          <a:chExt cx="0" cy="0"/>
        </a:xfrm>
      </p:grpSpPr>
      <p:sp>
        <p:nvSpPr>
          <p:cNvPr id="294" name="Google Shape;294;p42"/>
          <p:cNvSpPr/>
          <p:nvPr/>
        </p:nvSpPr>
        <p:spPr>
          <a:xfrm>
            <a:off x="4460240" y="2580640"/>
            <a:ext cx="2854956" cy="4297680"/>
          </a:xfrm>
          <a:prstGeom prst="rtTriangle">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95" name="Google Shape;295;p42"/>
          <p:cNvSpPr/>
          <p:nvPr/>
        </p:nvSpPr>
        <p:spPr>
          <a:xfrm flipH="1" rot="10800000">
            <a:off x="-8789" y="-20320"/>
            <a:ext cx="7794716" cy="6898640"/>
          </a:xfrm>
          <a:custGeom>
            <a:rect b="b" l="l" r="r" t="t"/>
            <a:pathLst>
              <a:path extrusionOk="0" h="120000" w="120000">
                <a:moveTo>
                  <a:pt x="0" y="0"/>
                </a:moveTo>
                <a:lnTo>
                  <a:pt x="86840" y="530"/>
                </a:lnTo>
                <a:lnTo>
                  <a:pt x="120000" y="119999"/>
                </a:lnTo>
                <a:lnTo>
                  <a:pt x="156" y="119823"/>
                </a:lnTo>
                <a:cubicBezTo>
                  <a:pt x="104" y="79882"/>
                  <a:pt x="52" y="39941"/>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296" name="Google Shape;296;p42"/>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297" name="Google Shape;297;p42"/>
          <p:cNvSpPr txBox="1"/>
          <p:nvPr>
            <p:ph idx="1" type="body"/>
          </p:nvPr>
        </p:nvSpPr>
        <p:spPr>
          <a:xfrm>
            <a:off x="7569200" y="1778000"/>
            <a:ext cx="4175760" cy="442975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5"/>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5"/>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5"/>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5"/>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5"/>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8" name="Google Shape;298;p42"/>
          <p:cNvSpPr txBox="1"/>
          <p:nvPr>
            <p:ph idx="2" type="body"/>
          </p:nvPr>
        </p:nvSpPr>
        <p:spPr>
          <a:xfrm>
            <a:off x="7569200" y="485726"/>
            <a:ext cx="4175760" cy="1170354"/>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5"/>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1800"/>
              <a:buFont typeface="Noto Sans Symbols"/>
              <a:buNone/>
              <a:defRPr b="0" i="0" sz="1800" u="none" cap="none" strike="noStrike">
                <a:solidFill>
                  <a:schemeClr val="accent1"/>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600"/>
              <a:buFont typeface="Noto Sans Symbols"/>
              <a:buNone/>
              <a:defRPr b="0" i="0" sz="1600" u="none" cap="none" strike="noStrike">
                <a:solidFill>
                  <a:schemeClr val="accent1"/>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400"/>
              <a:buFont typeface="Noto Sans Symbols"/>
              <a:buNone/>
              <a:defRPr b="0" i="0" sz="1400" u="none" cap="none" strike="noStrike">
                <a:solidFill>
                  <a:schemeClr val="accen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99" name="Google Shape;299;p42"/>
          <p:cNvSpPr txBox="1"/>
          <p:nvPr>
            <p:ph idx="3" type="body"/>
          </p:nvPr>
        </p:nvSpPr>
        <p:spPr>
          <a:xfrm>
            <a:off x="427039" y="1778000"/>
            <a:ext cx="5272722" cy="442912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FFFFF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FFFFF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FFFFF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FFFFF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300" name="Google Shape;300;p42"/>
          <p:cNvSpPr txBox="1"/>
          <p:nvPr>
            <p:ph type="title"/>
          </p:nvPr>
        </p:nvSpPr>
        <p:spPr>
          <a:xfrm>
            <a:off x="439615" y="365126"/>
            <a:ext cx="6702865" cy="1199514"/>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2" name="Shape 42"/>
        <p:cNvGrpSpPr/>
        <p:nvPr/>
      </p:nvGrpSpPr>
      <p:grpSpPr>
        <a:xfrm>
          <a:off x="0" y="0"/>
          <a:ext cx="0" cy="0"/>
          <a:chOff x="0" y="0"/>
          <a:chExt cx="0" cy="0"/>
        </a:xfrm>
      </p:grpSpPr>
      <p:sp>
        <p:nvSpPr>
          <p:cNvPr id="43" name="Google Shape;43;p6"/>
          <p:cNvSpPr/>
          <p:nvPr/>
        </p:nvSpPr>
        <p:spPr>
          <a:xfrm flipH="1">
            <a:off x="-817" y="-3766"/>
            <a:ext cx="17717315" cy="6870233"/>
          </a:xfrm>
          <a:custGeom>
            <a:rect b="b" l="l" r="r" t="t"/>
            <a:pathLst>
              <a:path extrusionOk="0" h="120000" w="120000">
                <a:moveTo>
                  <a:pt x="0" y="0"/>
                </a:moveTo>
                <a:lnTo>
                  <a:pt x="119991" y="54"/>
                </a:lnTo>
                <a:cubicBezTo>
                  <a:pt x="120020" y="39986"/>
                  <a:pt x="119962" y="80067"/>
                  <a:pt x="119991" y="119999"/>
                </a:cubicBezTo>
                <a:lnTo>
                  <a:pt x="34895" y="119999"/>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44" name="Google Shape;44;p6"/>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45" name="Google Shape;45;p6"/>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46" name="Google Shape;46;p6"/>
          <p:cNvSpPr txBox="1"/>
          <p:nvPr>
            <p:ph idx="1" type="body"/>
          </p:nvPr>
        </p:nvSpPr>
        <p:spPr>
          <a:xfrm>
            <a:off x="433388" y="1468658"/>
            <a:ext cx="11315472" cy="4773137"/>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CrownWhite.png" id="47" name="Google Shape;47;p6"/>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hotos, Content - Orange">
  <p:cSld name="Title, 2 Photos, Content - Orange">
    <p:spTree>
      <p:nvGrpSpPr>
        <p:cNvPr id="48" name="Shape 48"/>
        <p:cNvGrpSpPr/>
        <p:nvPr/>
      </p:nvGrpSpPr>
      <p:grpSpPr>
        <a:xfrm>
          <a:off x="0" y="0"/>
          <a:ext cx="0" cy="0"/>
          <a:chOff x="0" y="0"/>
          <a:chExt cx="0" cy="0"/>
        </a:xfrm>
      </p:grpSpPr>
      <p:sp>
        <p:nvSpPr>
          <p:cNvPr id="49" name="Google Shape;49;p7"/>
          <p:cNvSpPr/>
          <p:nvPr/>
        </p:nvSpPr>
        <p:spPr>
          <a:xfrm>
            <a:off x="5639262" y="4838699"/>
            <a:ext cx="2019301" cy="2019301"/>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entury Gothic"/>
              <a:ea typeface="Century Gothic"/>
              <a:cs typeface="Century Gothic"/>
              <a:sym typeface="Century Gothic"/>
            </a:endParaRPr>
          </a:p>
        </p:txBody>
      </p:sp>
      <p:sp>
        <p:nvSpPr>
          <p:cNvPr id="50" name="Google Shape;50;p7"/>
          <p:cNvSpPr txBox="1"/>
          <p:nvPr>
            <p:ph type="title"/>
          </p:nvPr>
        </p:nvSpPr>
        <p:spPr>
          <a:xfrm>
            <a:off x="6085384" y="762000"/>
            <a:ext cx="5664070" cy="12954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1" name="Google Shape;51;p7"/>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52" name="Google Shape;52;p7"/>
          <p:cNvSpPr txBox="1"/>
          <p:nvPr>
            <p:ph idx="1" type="body"/>
          </p:nvPr>
        </p:nvSpPr>
        <p:spPr>
          <a:xfrm>
            <a:off x="6085840" y="2233246"/>
            <a:ext cx="5663248" cy="3948479"/>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53" name="Google Shape;53;p7"/>
          <p:cNvSpPr/>
          <p:nvPr>
            <p:ph idx="2" type="pic"/>
          </p:nvPr>
        </p:nvSpPr>
        <p:spPr>
          <a:xfrm>
            <a:off x="0" y="1"/>
            <a:ext cx="5635625" cy="3330286"/>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54" name="Google Shape;54;p7"/>
          <p:cNvSpPr/>
          <p:nvPr>
            <p:ph idx="3" type="pic"/>
          </p:nvPr>
        </p:nvSpPr>
        <p:spPr>
          <a:xfrm>
            <a:off x="-1" y="3393323"/>
            <a:ext cx="5635625" cy="3464677"/>
          </a:xfrm>
          <a:prstGeom prst="rect">
            <a:avLst/>
          </a:prstGeom>
          <a:noFill/>
          <a:ln>
            <a:noFill/>
          </a:ln>
        </p:spPr>
        <p:txBody>
          <a:bodyPr anchorCtr="0" anchor="t" bIns="91425" lIns="91425" spcFirstLastPara="1" rIns="91425" wrap="square" tIns="91425">
            <a:noAutofit/>
          </a:bodyPr>
          <a:lstStyle>
            <a:lvl1pPr indent="-342900" lvl="0" marL="3429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228600" lvl="1" marL="6858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228600" lvl="2" marL="11430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228600" lvl="3" marL="16002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228600" lvl="4" marL="20574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228600" lvl="5" marL="2514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228600" lvl="6" marL="2971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228600" lvl="7" marL="3429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228600" lvl="8" marL="3886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Green">
  <p:cSld name="Title and Content - Green">
    <p:spTree>
      <p:nvGrpSpPr>
        <p:cNvPr id="55" name="Shape 55"/>
        <p:cNvGrpSpPr/>
        <p:nvPr/>
      </p:nvGrpSpPr>
      <p:grpSpPr>
        <a:xfrm>
          <a:off x="0" y="0"/>
          <a:ext cx="0" cy="0"/>
          <a:chOff x="0" y="0"/>
          <a:chExt cx="0" cy="0"/>
        </a:xfrm>
      </p:grpSpPr>
      <p:sp>
        <p:nvSpPr>
          <p:cNvPr id="56" name="Google Shape;56;p8"/>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8"/>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58" name="Google Shape;58;p8"/>
          <p:cNvSpPr/>
          <p:nvPr/>
        </p:nvSpPr>
        <p:spPr>
          <a:xfrm>
            <a:off x="0" y="1554040"/>
            <a:ext cx="991514" cy="5309555"/>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59" name="Google Shape;59;p8"/>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0" name="Google Shape;60;p8"/>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Blue">
  <p:cSld name="Title and Content - Blue">
    <p:spTree>
      <p:nvGrpSpPr>
        <p:cNvPr id="61" name="Shape 61"/>
        <p:cNvGrpSpPr/>
        <p:nvPr/>
      </p:nvGrpSpPr>
      <p:grpSpPr>
        <a:xfrm>
          <a:off x="0" y="0"/>
          <a:ext cx="0" cy="0"/>
          <a:chOff x="0" y="0"/>
          <a:chExt cx="0" cy="0"/>
        </a:xfrm>
      </p:grpSpPr>
      <p:sp>
        <p:nvSpPr>
          <p:cNvPr id="62" name="Google Shape;62;p9"/>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9"/>
          <p:cNvSpPr txBox="1"/>
          <p:nvPr>
            <p:ph idx="1" type="body"/>
          </p:nvPr>
        </p:nvSpPr>
        <p:spPr>
          <a:xfrm>
            <a:off x="1706880" y="1470467"/>
            <a:ext cx="10046459" cy="4734455"/>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64" name="Google Shape;64;p9"/>
          <p:cNvSpPr/>
          <p:nvPr/>
        </p:nvSpPr>
        <p:spPr>
          <a:xfrm>
            <a:off x="0" y="1554040"/>
            <a:ext cx="991514" cy="5309555"/>
          </a:xfrm>
          <a:prstGeom prst="rtTriangl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5" name="Google Shape;65;p9"/>
          <p:cNvSpPr/>
          <p:nvPr/>
        </p:nvSpPr>
        <p:spPr>
          <a:xfrm flipH="1">
            <a:off x="0" y="-5972"/>
            <a:ext cx="1671090" cy="6869567"/>
          </a:xfrm>
          <a:custGeom>
            <a:rect b="b" l="l" r="r" t="t"/>
            <a:pathLst>
              <a:path extrusionOk="0" h="120000" w="120000">
                <a:moveTo>
                  <a:pt x="0" y="0"/>
                </a:moveTo>
                <a:lnTo>
                  <a:pt x="120000" y="104"/>
                </a:lnTo>
                <a:lnTo>
                  <a:pt x="120000" y="119999"/>
                </a:lnTo>
                <a:lnTo>
                  <a:pt x="109728" y="12000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6" name="Google Shape;66;p9"/>
          <p:cNvSpPr txBox="1"/>
          <p:nvPr>
            <p:ph type="title"/>
          </p:nvPr>
        </p:nvSpPr>
        <p:spPr>
          <a:xfrm>
            <a:off x="1718937" y="365126"/>
            <a:ext cx="10030518"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Light Blue" showMasterSp="0">
  <p:cSld name="Section Divider - Light Blue">
    <p:spTree>
      <p:nvGrpSpPr>
        <p:cNvPr id="67" name="Shape 67"/>
        <p:cNvGrpSpPr/>
        <p:nvPr/>
      </p:nvGrpSpPr>
      <p:grpSpPr>
        <a:xfrm>
          <a:off x="0" y="0"/>
          <a:ext cx="0" cy="0"/>
          <a:chOff x="0" y="0"/>
          <a:chExt cx="0" cy="0"/>
        </a:xfrm>
      </p:grpSpPr>
      <p:sp>
        <p:nvSpPr>
          <p:cNvPr id="68" name="Google Shape;68;p10"/>
          <p:cNvSpPr/>
          <p:nvPr/>
        </p:nvSpPr>
        <p:spPr>
          <a:xfrm flipH="1">
            <a:off x="8779932" y="12701"/>
            <a:ext cx="3412065" cy="6858000"/>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69" name="Google Shape;69;p10"/>
          <p:cNvSpPr/>
          <p:nvPr/>
        </p:nvSpPr>
        <p:spPr>
          <a:xfrm>
            <a:off x="1909231" y="-8466"/>
            <a:ext cx="10299095" cy="6878711"/>
          </a:xfrm>
          <a:custGeom>
            <a:rect b="b" l="l" r="r" t="t"/>
            <a:pathLst>
              <a:path extrusionOk="0" h="120000" w="120000">
                <a:moveTo>
                  <a:pt x="0" y="0"/>
                </a:moveTo>
                <a:lnTo>
                  <a:pt x="120000" y="202"/>
                </a:lnTo>
                <a:lnTo>
                  <a:pt x="120000" y="119999"/>
                </a:lnTo>
                <a:lnTo>
                  <a:pt x="109728" y="120000"/>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70" name="Google Shape;70;p10"/>
          <p:cNvSpPr txBox="1"/>
          <p:nvPr>
            <p:ph type="title"/>
          </p:nvPr>
        </p:nvSpPr>
        <p:spPr>
          <a:xfrm>
            <a:off x="557561" y="3886200"/>
            <a:ext cx="6952372" cy="140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4800"/>
              <a:buFont typeface="Century Gothic"/>
              <a:buNone/>
              <a:defRPr b="0" i="0" sz="48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1" name="Google Shape;71;p10"/>
          <p:cNvSpPr txBox="1"/>
          <p:nvPr>
            <p:ph idx="1" type="body"/>
          </p:nvPr>
        </p:nvSpPr>
        <p:spPr>
          <a:xfrm>
            <a:off x="557560" y="5393267"/>
            <a:ext cx="6960840" cy="9862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accent1"/>
              </a:buClr>
              <a:buSzPts val="2000"/>
              <a:buFont typeface="Noto Sans Symbols"/>
              <a:buNone/>
              <a:defRPr b="0" i="0" sz="2000" u="none" cap="none" strike="noStrike">
                <a:solidFill>
                  <a:srgbClr val="7F7F7F"/>
                </a:solidFill>
                <a:latin typeface="Century Gothic"/>
                <a:ea typeface="Century Gothic"/>
                <a:cs typeface="Century Gothic"/>
                <a:sym typeface="Century Gothic"/>
              </a:defRPr>
            </a:lvl1pPr>
            <a:lvl2pPr indent="-228600" lvl="1" marL="914400" marR="0" rtl="0" algn="l">
              <a:lnSpc>
                <a:spcPct val="90000"/>
              </a:lnSpc>
              <a:spcBef>
                <a:spcPts val="500"/>
              </a:spcBef>
              <a:spcAft>
                <a:spcPts val="0"/>
              </a:spcAft>
              <a:buClr>
                <a:schemeClr val="accent1"/>
              </a:buClr>
              <a:buSzPts val="2000"/>
              <a:buFont typeface="Noto Sans Symbols"/>
              <a:buNone/>
              <a:defRPr b="0" i="0" sz="2000" u="none" cap="none" strike="noStrike">
                <a:solidFill>
                  <a:srgbClr val="888E98"/>
                </a:solidFill>
                <a:latin typeface="Century Gothic"/>
                <a:ea typeface="Century Gothic"/>
                <a:cs typeface="Century Gothic"/>
                <a:sym typeface="Century Gothic"/>
              </a:defRPr>
            </a:lvl2pPr>
            <a:lvl3pPr indent="-228600" lvl="2" marL="1371600" marR="0" rtl="0" algn="l">
              <a:lnSpc>
                <a:spcPct val="90000"/>
              </a:lnSpc>
              <a:spcBef>
                <a:spcPts val="500"/>
              </a:spcBef>
              <a:spcAft>
                <a:spcPts val="0"/>
              </a:spcAft>
              <a:buClr>
                <a:schemeClr val="accent1"/>
              </a:buClr>
              <a:buSzPts val="1800"/>
              <a:buFont typeface="Noto Sans Symbols"/>
              <a:buNone/>
              <a:defRPr b="0" i="0" sz="1800" u="none" cap="none" strike="noStrike">
                <a:solidFill>
                  <a:srgbClr val="888E98"/>
                </a:solidFill>
                <a:latin typeface="Century Gothic"/>
                <a:ea typeface="Century Gothic"/>
                <a:cs typeface="Century Gothic"/>
                <a:sym typeface="Century Gothic"/>
              </a:defRPr>
            </a:lvl3pPr>
            <a:lvl4pPr indent="-228600" lvl="3" marL="18288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4pPr>
            <a:lvl5pPr indent="-228600" lvl="4" marL="2286000" marR="0" rtl="0" algn="l">
              <a:lnSpc>
                <a:spcPct val="90000"/>
              </a:lnSpc>
              <a:spcBef>
                <a:spcPts val="500"/>
              </a:spcBef>
              <a:spcAft>
                <a:spcPts val="0"/>
              </a:spcAft>
              <a:buClr>
                <a:schemeClr val="accent1"/>
              </a:buClr>
              <a:buSzPts val="1600"/>
              <a:buFont typeface="Noto Sans Symbols"/>
              <a:buNone/>
              <a:defRPr b="0" i="0" sz="1600" u="none" cap="none" strike="noStrike">
                <a:solidFill>
                  <a:srgbClr val="888E98"/>
                </a:solidFill>
                <a:latin typeface="Century Gothic"/>
                <a:ea typeface="Century Gothic"/>
                <a:cs typeface="Century Gothic"/>
                <a:sym typeface="Century Gothic"/>
              </a:defRPr>
            </a:lvl5pPr>
            <a:lvl6pPr indent="-228600" lvl="5" marL="27432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6pPr>
            <a:lvl7pPr indent="-228600" lvl="6" marL="32004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7pPr>
            <a:lvl8pPr indent="-228600" lvl="7" marL="36576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8pPr>
            <a:lvl9pPr indent="-228600" lvl="8" marL="4114800" marR="0" rtl="0" algn="l">
              <a:lnSpc>
                <a:spcPct val="90000"/>
              </a:lnSpc>
              <a:spcBef>
                <a:spcPts val="500"/>
              </a:spcBef>
              <a:spcAft>
                <a:spcPts val="0"/>
              </a:spcAft>
              <a:buClr>
                <a:srgbClr val="888E98"/>
              </a:buClr>
              <a:buSzPts val="1600"/>
              <a:buFont typeface="Arial"/>
              <a:buNone/>
              <a:defRPr b="0" i="0" sz="1600" u="none" cap="none" strike="noStrike">
                <a:solidFill>
                  <a:srgbClr val="888E98"/>
                </a:solidFill>
                <a:latin typeface="Century Gothic"/>
                <a:ea typeface="Century Gothic"/>
                <a:cs typeface="Century Gothic"/>
                <a:sym typeface="Century Gothic"/>
              </a:defRPr>
            </a:lvl9pPr>
          </a:lstStyle>
          <a:p/>
        </p:txBody>
      </p:sp>
      <p:pic>
        <p:nvPicPr>
          <p:cNvPr descr="CrownWhite.png" id="72" name="Google Shape;72;p10"/>
          <p:cNvPicPr preferRelativeResize="0"/>
          <p:nvPr/>
        </p:nvPicPr>
        <p:blipFill rotWithShape="1">
          <a:blip r:embed="rId2">
            <a:alphaModFix/>
          </a:blip>
          <a:srcRect b="0" l="0" r="0" t="0"/>
          <a:stretch/>
        </p:blipFill>
        <p:spPr>
          <a:xfrm>
            <a:off x="11613757" y="141271"/>
            <a:ext cx="434664" cy="3401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43" Type="http://schemas.openxmlformats.org/officeDocument/2006/relationships/theme" Target="../theme/theme1.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rot="10800000">
            <a:off x="10972799" y="-6021"/>
            <a:ext cx="1231237" cy="1231237"/>
          </a:xfrm>
          <a:prstGeom prst="rtTriangl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1" name="Google Shape;11;p1"/>
          <p:cNvSpPr txBox="1"/>
          <p:nvPr>
            <p:ph type="title"/>
          </p:nvPr>
        </p:nvSpPr>
        <p:spPr>
          <a:xfrm>
            <a:off x="439615" y="365126"/>
            <a:ext cx="11309839" cy="971306"/>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Clr>
                <a:schemeClr val="dk1"/>
              </a:buClr>
              <a:buSzPts val="3200"/>
              <a:buFont typeface="Century Gothic"/>
              <a:buNone/>
              <a:defRPr b="0" i="0" sz="3200" u="none" cap="none" strike="noStrike">
                <a:solidFill>
                  <a:schemeClr val="dk1"/>
                </a:solidFill>
                <a:latin typeface="Century Gothic"/>
                <a:ea typeface="Century Gothic"/>
                <a:cs typeface="Century Gothic"/>
                <a:sym typeface="Century Gothic"/>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12" name="Google Shape;12;p1"/>
          <p:cNvSpPr txBox="1"/>
          <p:nvPr>
            <p:ph idx="1" type="body"/>
          </p:nvPr>
        </p:nvSpPr>
        <p:spPr>
          <a:xfrm>
            <a:off x="439615" y="1468315"/>
            <a:ext cx="11309839" cy="4708648"/>
          </a:xfrm>
          <a:prstGeom prst="rect">
            <a:avLst/>
          </a:prstGeom>
          <a:noFill/>
          <a:ln>
            <a:noFill/>
          </a:ln>
        </p:spPr>
        <p:txBody>
          <a:bodyPr anchorCtr="0" anchor="t" bIns="91425" lIns="91425" spcFirstLastPara="1" rIns="91425" wrap="square" tIns="91425">
            <a:noAutofit/>
          </a:bodyPr>
          <a:lstStyle>
            <a:lvl1pPr indent="-355600" lvl="0" marL="457200" marR="0" rtl="0" algn="l">
              <a:lnSpc>
                <a:spcPct val="90000"/>
              </a:lnSpc>
              <a:spcBef>
                <a:spcPts val="1000"/>
              </a:spcBef>
              <a:spcAft>
                <a:spcPts val="0"/>
              </a:spcAft>
              <a:buClr>
                <a:schemeClr val="accent1"/>
              </a:buClr>
              <a:buSzPts val="2000"/>
              <a:buFont typeface="Noto Sans Symbols"/>
              <a:buChar char="▪"/>
              <a:defRPr b="0" i="0" sz="2000" u="none" cap="none" strike="noStrike">
                <a:solidFill>
                  <a:srgbClr val="7F7F7F"/>
                </a:solidFill>
                <a:latin typeface="Century Gothic"/>
                <a:ea typeface="Century Gothic"/>
                <a:cs typeface="Century Gothic"/>
                <a:sym typeface="Century Gothic"/>
              </a:defRPr>
            </a:lvl1pPr>
            <a:lvl2pPr indent="-342900" lvl="1" marL="914400" marR="0" rtl="0" algn="l">
              <a:lnSpc>
                <a:spcPct val="90000"/>
              </a:lnSpc>
              <a:spcBef>
                <a:spcPts val="500"/>
              </a:spcBef>
              <a:spcAft>
                <a:spcPts val="0"/>
              </a:spcAft>
              <a:buClr>
                <a:schemeClr val="accent1"/>
              </a:buClr>
              <a:buSzPts val="1800"/>
              <a:buFont typeface="Noto Sans Symbols"/>
              <a:buChar char="▪"/>
              <a:defRPr b="0" i="0" sz="1800" u="none" cap="none" strike="noStrike">
                <a:solidFill>
                  <a:srgbClr val="7F7F7F"/>
                </a:solidFill>
                <a:latin typeface="Century Gothic"/>
                <a:ea typeface="Century Gothic"/>
                <a:cs typeface="Century Gothic"/>
                <a:sym typeface="Century Gothic"/>
              </a:defRPr>
            </a:lvl2pPr>
            <a:lvl3pPr indent="-330200" lvl="2" marL="1371600" marR="0" rtl="0" algn="l">
              <a:lnSpc>
                <a:spcPct val="90000"/>
              </a:lnSpc>
              <a:spcBef>
                <a:spcPts val="500"/>
              </a:spcBef>
              <a:spcAft>
                <a:spcPts val="0"/>
              </a:spcAft>
              <a:buClr>
                <a:schemeClr val="accent1"/>
              </a:buClr>
              <a:buSzPts val="1600"/>
              <a:buFont typeface="Noto Sans Symbols"/>
              <a:buChar char="▪"/>
              <a:defRPr b="0" i="0" sz="1600" u="none" cap="none" strike="noStrike">
                <a:solidFill>
                  <a:srgbClr val="7F7F7F"/>
                </a:solidFill>
                <a:latin typeface="Century Gothic"/>
                <a:ea typeface="Century Gothic"/>
                <a:cs typeface="Century Gothic"/>
                <a:sym typeface="Century Gothic"/>
              </a:defRPr>
            </a:lvl3pPr>
            <a:lvl4pPr indent="-317500" lvl="3" marL="18288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4pPr>
            <a:lvl5pPr indent="-317500" lvl="4" marL="2286000" marR="0" rtl="0" algn="l">
              <a:lnSpc>
                <a:spcPct val="90000"/>
              </a:lnSpc>
              <a:spcBef>
                <a:spcPts val="500"/>
              </a:spcBef>
              <a:spcAft>
                <a:spcPts val="0"/>
              </a:spcAft>
              <a:buClr>
                <a:schemeClr val="accent1"/>
              </a:buClr>
              <a:buSzPts val="1400"/>
              <a:buFont typeface="Noto Sans Symbols"/>
              <a:buChar char="▪"/>
              <a:defRPr b="0" i="0" sz="1400" u="none" cap="none" strike="noStrike">
                <a:solidFill>
                  <a:srgbClr val="7F7F7F"/>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3" name="Google Shape;13;p1"/>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F7F7F"/>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rgbClr val="7F7F7F"/>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rgbClr val="7F7F7F"/>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rgbClr val="7F7F7F"/>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rgbClr val="7F7F7F"/>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rgbClr val="7F7F7F"/>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rgbClr val="7F7F7F"/>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rgbClr val="7F7F7F"/>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rgbClr val="7F7F7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pic>
        <p:nvPicPr>
          <p:cNvPr descr="CrownWhite.png" id="14" name="Google Shape;14;p1"/>
          <p:cNvPicPr preferRelativeResize="0"/>
          <p:nvPr/>
        </p:nvPicPr>
        <p:blipFill rotWithShape="1">
          <a:blip r:embed="rId1">
            <a:alphaModFix/>
          </a:blip>
          <a:srcRect b="0" l="0" r="0" t="0"/>
          <a:stretch/>
        </p:blipFill>
        <p:spPr>
          <a:xfrm>
            <a:off x="11613757" y="141271"/>
            <a:ext cx="434664" cy="34018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15.png"/><Relationship Id="rId8"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3"/>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Century Gothic"/>
                <a:ea typeface="Century Gothic"/>
                <a:cs typeface="Century Gothic"/>
                <a:sym typeface="Century Gothic"/>
              </a:rPr>
              <a:t>‹#›</a:t>
            </a:fld>
            <a:endParaRPr b="0" i="0" sz="1200" u="none" cap="none" strike="noStrike">
              <a:solidFill>
                <a:srgbClr val="000000"/>
              </a:solidFill>
              <a:latin typeface="Century Gothic"/>
              <a:ea typeface="Century Gothic"/>
              <a:cs typeface="Century Gothic"/>
              <a:sym typeface="Century Gothic"/>
            </a:endParaRPr>
          </a:p>
        </p:txBody>
      </p:sp>
      <p:sp>
        <p:nvSpPr>
          <p:cNvPr id="306" name="Google Shape;306;p43"/>
          <p:cNvSpPr txBox="1"/>
          <p:nvPr>
            <p:ph type="title"/>
          </p:nvPr>
        </p:nvSpPr>
        <p:spPr>
          <a:xfrm>
            <a:off x="2592896" y="1306134"/>
            <a:ext cx="7006200" cy="15936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800"/>
              <a:buFont typeface="Century Gothic"/>
              <a:buNone/>
            </a:pPr>
            <a:r>
              <a:rPr b="1" lang="en-US" sz="4800">
                <a:solidFill>
                  <a:srgbClr val="000000"/>
                </a:solidFill>
              </a:rPr>
              <a:t>Follower Factory</a:t>
            </a:r>
            <a:endParaRPr>
              <a:solidFill>
                <a:srgbClr val="000000"/>
              </a:solidFill>
            </a:endParaRPr>
          </a:p>
        </p:txBody>
      </p:sp>
      <p:sp>
        <p:nvSpPr>
          <p:cNvPr id="307" name="Google Shape;307;p43"/>
          <p:cNvSpPr txBox="1"/>
          <p:nvPr>
            <p:ph idx="4294967295" type="body"/>
          </p:nvPr>
        </p:nvSpPr>
        <p:spPr>
          <a:xfrm>
            <a:off x="2626645" y="5247110"/>
            <a:ext cx="6938700" cy="4308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1"/>
              </a:buClr>
              <a:buSzPts val="1600"/>
              <a:buFont typeface="Noto Sans Symbols"/>
              <a:buNone/>
            </a:pPr>
            <a:r>
              <a:rPr lang="en-US" sz="1600">
                <a:solidFill>
                  <a:srgbClr val="000000"/>
                </a:solidFill>
              </a:rPr>
              <a:t>December</a:t>
            </a:r>
            <a:r>
              <a:rPr b="0" i="0" lang="en-US" sz="1600" u="none" cap="none" strike="noStrike">
                <a:solidFill>
                  <a:srgbClr val="000000"/>
                </a:solidFill>
                <a:latin typeface="Century Gothic"/>
                <a:ea typeface="Century Gothic"/>
                <a:cs typeface="Century Gothic"/>
                <a:sym typeface="Century Gothic"/>
              </a:rPr>
              <a:t> </a:t>
            </a:r>
            <a:r>
              <a:rPr lang="en-US" sz="1600">
                <a:solidFill>
                  <a:srgbClr val="000000"/>
                </a:solidFill>
              </a:rPr>
              <a:t>10</a:t>
            </a:r>
            <a:r>
              <a:rPr b="0" i="0" lang="en-US" sz="1600" u="none" cap="none" strike="noStrike">
                <a:solidFill>
                  <a:srgbClr val="000000"/>
                </a:solidFill>
                <a:latin typeface="Century Gothic"/>
                <a:ea typeface="Century Gothic"/>
                <a:cs typeface="Century Gothic"/>
                <a:sym typeface="Century Gothic"/>
              </a:rPr>
              <a:t>, 20</a:t>
            </a:r>
            <a:r>
              <a:rPr lang="en-US" sz="1600">
                <a:solidFill>
                  <a:srgbClr val="000000"/>
                </a:solidFill>
              </a:rPr>
              <a:t>20</a:t>
            </a:r>
            <a:endParaRPr>
              <a:solidFill>
                <a:srgbClr val="000000"/>
              </a:solidFill>
            </a:endParaRPr>
          </a:p>
        </p:txBody>
      </p:sp>
      <p:sp>
        <p:nvSpPr>
          <p:cNvPr id="308" name="Google Shape;308;p43"/>
          <p:cNvSpPr txBox="1"/>
          <p:nvPr/>
        </p:nvSpPr>
        <p:spPr>
          <a:xfrm>
            <a:off x="734550" y="3519075"/>
            <a:ext cx="10722900" cy="162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highlight>
                  <a:srgbClr val="FFFFFF"/>
                </a:highlight>
                <a:latin typeface="Georgia"/>
                <a:ea typeface="Georgia"/>
                <a:cs typeface="Georgia"/>
                <a:sym typeface="Georgia"/>
              </a:rPr>
              <a:t>Based on the article by </a:t>
            </a:r>
            <a:r>
              <a:rPr lang="en-US" sz="2000">
                <a:highlight>
                  <a:srgbClr val="FFFFFF"/>
                </a:highlight>
                <a:latin typeface="Georgia"/>
                <a:ea typeface="Georgia"/>
                <a:cs typeface="Georgia"/>
                <a:sym typeface="Georgia"/>
              </a:rPr>
              <a:t>Nicholas Confessore et al.</a:t>
            </a:r>
            <a:endParaRPr sz="2000">
              <a:highlight>
                <a:srgbClr val="FFFFFF"/>
              </a:highlight>
              <a:latin typeface="Georgia"/>
              <a:ea typeface="Georgia"/>
              <a:cs typeface="Georgia"/>
              <a:sym typeface="Georgia"/>
            </a:endParaRPr>
          </a:p>
          <a:p>
            <a:pPr indent="0" lvl="0" marL="0" rtl="0" algn="ctr">
              <a:spcBef>
                <a:spcPts val="0"/>
              </a:spcBef>
              <a:spcAft>
                <a:spcPts val="0"/>
              </a:spcAft>
              <a:buNone/>
            </a:pPr>
            <a:r>
              <a:rPr lang="en-US" sz="2000">
                <a:highlight>
                  <a:srgbClr val="FFFFFF"/>
                </a:highlight>
                <a:latin typeface="Georgia"/>
                <a:ea typeface="Georgia"/>
                <a:cs typeface="Georgia"/>
                <a:sym typeface="Georgia"/>
              </a:rPr>
              <a:t>Presented by Udith Prabhu</a:t>
            </a:r>
            <a:endParaRPr sz="2000">
              <a:highlight>
                <a:srgbClr val="FFFFFF"/>
              </a:highlight>
              <a:latin typeface="Georgia"/>
              <a:ea typeface="Georgia"/>
              <a:cs typeface="Georgia"/>
              <a:sym typeface="Georgia"/>
            </a:endParaRPr>
          </a:p>
          <a:p>
            <a:pPr indent="0" lvl="0" marL="0" rtl="0" algn="ctr">
              <a:spcBef>
                <a:spcPts val="0"/>
              </a:spcBef>
              <a:spcAft>
                <a:spcPts val="0"/>
              </a:spcAft>
              <a:buNone/>
            </a:pPr>
            <a:r>
              <a:rPr lang="en-US" sz="2000">
                <a:highlight>
                  <a:srgbClr val="FFFFFF"/>
                </a:highlight>
                <a:latin typeface="Georgia"/>
                <a:ea typeface="Georgia"/>
                <a:cs typeface="Georgia"/>
                <a:sym typeface="Georgia"/>
              </a:rPr>
              <a:t>For CS895 Fall 2020</a:t>
            </a:r>
            <a:endParaRPr sz="2000">
              <a:highlight>
                <a:srgbClr val="FFFFFF"/>
              </a:highlight>
              <a:latin typeface="Georgia"/>
              <a:ea typeface="Georgia"/>
              <a:cs typeface="Georgia"/>
              <a:sym typeface="Georgia"/>
            </a:endParaRPr>
          </a:p>
          <a:p>
            <a:pPr indent="0" lvl="0" marL="0" rtl="0" algn="ctr">
              <a:spcBef>
                <a:spcPts val="0"/>
              </a:spcBef>
              <a:spcAft>
                <a:spcPts val="0"/>
              </a:spcAft>
              <a:buNone/>
            </a:pPr>
            <a:r>
              <a:rPr lang="en-US" sz="2000">
                <a:highlight>
                  <a:srgbClr val="FFFFFF"/>
                </a:highlight>
                <a:latin typeface="Georgia"/>
                <a:ea typeface="Georgia"/>
                <a:cs typeface="Georgia"/>
                <a:sym typeface="Georgia"/>
              </a:rPr>
              <a:t>Source - </a:t>
            </a:r>
            <a:r>
              <a:rPr lang="en-US" sz="1600">
                <a:highlight>
                  <a:srgbClr val="FFFFFF"/>
                </a:highlight>
                <a:latin typeface="Georgia"/>
                <a:ea typeface="Georgia"/>
                <a:cs typeface="Georgia"/>
                <a:sym typeface="Georgia"/>
              </a:rPr>
              <a:t>https://www.nytimes.com/interactive/2018/01/27/technology/social-media-bots.html</a:t>
            </a:r>
            <a:endParaRPr sz="1600">
              <a:highlight>
                <a:srgbClr val="FFFFFF"/>
              </a:highlight>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2"/>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sz="2800"/>
              <a:t>Scope of deception</a:t>
            </a:r>
            <a:endParaRPr sz="2800"/>
          </a:p>
        </p:txBody>
      </p:sp>
      <p:sp>
        <p:nvSpPr>
          <p:cNvPr id="398" name="Google Shape;398;p52"/>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399" name="Google Shape;399;p52"/>
          <p:cNvSpPr txBox="1"/>
          <p:nvPr/>
        </p:nvSpPr>
        <p:spPr>
          <a:xfrm>
            <a:off x="0" y="6356375"/>
            <a:ext cx="113097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“Follower Factory”</a:t>
            </a:r>
            <a:r>
              <a:rPr lang="en-US" sz="1000">
                <a:latin typeface="Century Gothic"/>
                <a:ea typeface="Century Gothic"/>
                <a:cs typeface="Century Gothic"/>
                <a:sym typeface="Century Gothic"/>
              </a:rPr>
              <a:t> Based on https://www.nytimes.com/interactive/2018/01/27/technology/social-media-bots.html 		#cs895f20</a:t>
            </a:r>
            <a:endParaRPr>
              <a:latin typeface="Century Gothic"/>
              <a:ea typeface="Century Gothic"/>
              <a:cs typeface="Century Gothic"/>
              <a:sym typeface="Century Gothic"/>
            </a:endParaRPr>
          </a:p>
        </p:txBody>
      </p:sp>
      <p:pic>
        <p:nvPicPr>
          <p:cNvPr id="400" name="Google Shape;400;p52"/>
          <p:cNvPicPr preferRelativeResize="0"/>
          <p:nvPr/>
        </p:nvPicPr>
        <p:blipFill rotWithShape="1">
          <a:blip r:embed="rId3">
            <a:alphaModFix/>
          </a:blip>
          <a:srcRect b="0" l="-2250" r="2250" t="0"/>
          <a:stretch/>
        </p:blipFill>
        <p:spPr>
          <a:xfrm>
            <a:off x="815975" y="1336525"/>
            <a:ext cx="3151928" cy="2166393"/>
          </a:xfrm>
          <a:prstGeom prst="rect">
            <a:avLst/>
          </a:prstGeom>
          <a:noFill/>
          <a:ln>
            <a:noFill/>
          </a:ln>
        </p:spPr>
      </p:pic>
      <p:pic>
        <p:nvPicPr>
          <p:cNvPr id="401" name="Google Shape;401;p52"/>
          <p:cNvPicPr preferRelativeResize="0"/>
          <p:nvPr/>
        </p:nvPicPr>
        <p:blipFill>
          <a:blip r:embed="rId4">
            <a:alphaModFix/>
          </a:blip>
          <a:stretch>
            <a:fillRect/>
          </a:stretch>
        </p:blipFill>
        <p:spPr>
          <a:xfrm>
            <a:off x="4109961" y="1336525"/>
            <a:ext cx="3134171" cy="2122000"/>
          </a:xfrm>
          <a:prstGeom prst="rect">
            <a:avLst/>
          </a:prstGeom>
          <a:noFill/>
          <a:ln>
            <a:noFill/>
          </a:ln>
        </p:spPr>
      </p:pic>
      <p:pic>
        <p:nvPicPr>
          <p:cNvPr id="402" name="Google Shape;402;p52"/>
          <p:cNvPicPr preferRelativeResize="0"/>
          <p:nvPr/>
        </p:nvPicPr>
        <p:blipFill>
          <a:blip r:embed="rId5">
            <a:alphaModFix/>
          </a:blip>
          <a:stretch>
            <a:fillRect/>
          </a:stretch>
        </p:blipFill>
        <p:spPr>
          <a:xfrm>
            <a:off x="881085" y="3571349"/>
            <a:ext cx="3021713" cy="2086624"/>
          </a:xfrm>
          <a:prstGeom prst="rect">
            <a:avLst/>
          </a:prstGeom>
          <a:noFill/>
          <a:ln>
            <a:noFill/>
          </a:ln>
        </p:spPr>
      </p:pic>
      <p:pic>
        <p:nvPicPr>
          <p:cNvPr id="403" name="Google Shape;403;p52"/>
          <p:cNvPicPr preferRelativeResize="0"/>
          <p:nvPr/>
        </p:nvPicPr>
        <p:blipFill>
          <a:blip r:embed="rId6">
            <a:alphaModFix/>
          </a:blip>
          <a:stretch>
            <a:fillRect/>
          </a:stretch>
        </p:blipFill>
        <p:spPr>
          <a:xfrm>
            <a:off x="7386191" y="1340964"/>
            <a:ext cx="3107535" cy="2157514"/>
          </a:xfrm>
          <a:prstGeom prst="rect">
            <a:avLst/>
          </a:prstGeom>
          <a:noFill/>
          <a:ln>
            <a:noFill/>
          </a:ln>
        </p:spPr>
      </p:pic>
      <p:pic>
        <p:nvPicPr>
          <p:cNvPr id="404" name="Google Shape;404;p52"/>
          <p:cNvPicPr preferRelativeResize="0"/>
          <p:nvPr/>
        </p:nvPicPr>
        <p:blipFill>
          <a:blip r:embed="rId7">
            <a:alphaModFix/>
          </a:blip>
          <a:stretch>
            <a:fillRect/>
          </a:stretch>
        </p:blipFill>
        <p:spPr>
          <a:xfrm>
            <a:off x="7386187" y="3631297"/>
            <a:ext cx="2985025" cy="2095503"/>
          </a:xfrm>
          <a:prstGeom prst="rect">
            <a:avLst/>
          </a:prstGeom>
          <a:noFill/>
          <a:ln>
            <a:noFill/>
          </a:ln>
        </p:spPr>
      </p:pic>
      <p:pic>
        <p:nvPicPr>
          <p:cNvPr id="405" name="Google Shape;405;p52"/>
          <p:cNvPicPr preferRelativeResize="0"/>
          <p:nvPr/>
        </p:nvPicPr>
        <p:blipFill>
          <a:blip r:embed="rId8">
            <a:alphaModFix/>
          </a:blip>
          <a:stretch>
            <a:fillRect/>
          </a:stretch>
        </p:blipFill>
        <p:spPr>
          <a:xfrm>
            <a:off x="4109966" y="3591239"/>
            <a:ext cx="2977259" cy="2046863"/>
          </a:xfrm>
          <a:prstGeom prst="rect">
            <a:avLst/>
          </a:prstGeom>
          <a:noFill/>
          <a:ln>
            <a:noFill/>
          </a:ln>
        </p:spPr>
      </p:pic>
      <p:sp>
        <p:nvSpPr>
          <p:cNvPr id="406" name="Google Shape;406;p52"/>
          <p:cNvSpPr txBox="1"/>
          <p:nvPr/>
        </p:nvSpPr>
        <p:spPr>
          <a:xfrm>
            <a:off x="2201100" y="5839725"/>
            <a:ext cx="6907500" cy="31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Century Gothic"/>
                <a:ea typeface="Century Gothic"/>
                <a:cs typeface="Century Gothic"/>
                <a:sym typeface="Century Gothic"/>
              </a:rPr>
              <a:t>https://www.nytimes.com/interactive/2018/01/27/technology/social-media-bots.html</a:t>
            </a:r>
            <a:endParaRPr sz="900">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3"/>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sz="2800"/>
              <a:t>Celebrity chef, </a:t>
            </a:r>
            <a:r>
              <a:rPr lang="en-US" sz="2800"/>
              <a:t>Michael Symon</a:t>
            </a:r>
            <a:r>
              <a:rPr lang="en-US" sz="2800"/>
              <a:t>, is a Devumi client</a:t>
            </a:r>
            <a:endParaRPr sz="2800"/>
          </a:p>
        </p:txBody>
      </p:sp>
      <p:sp>
        <p:nvSpPr>
          <p:cNvPr id="412" name="Google Shape;412;p53"/>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413" name="Google Shape;413;p53"/>
          <p:cNvSpPr txBox="1"/>
          <p:nvPr/>
        </p:nvSpPr>
        <p:spPr>
          <a:xfrm>
            <a:off x="0" y="6356375"/>
            <a:ext cx="113097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“Follower Factory”</a:t>
            </a:r>
            <a:r>
              <a:rPr lang="en-US" sz="1000">
                <a:latin typeface="Century Gothic"/>
                <a:ea typeface="Century Gothic"/>
                <a:cs typeface="Century Gothic"/>
                <a:sym typeface="Century Gothic"/>
              </a:rPr>
              <a:t> Based on https://www.nytimes.com/interactive/2018/01/27/technology/social-media-bots.html 		#cs895f20</a:t>
            </a:r>
            <a:endParaRPr>
              <a:latin typeface="Century Gothic"/>
              <a:ea typeface="Century Gothic"/>
              <a:cs typeface="Century Gothic"/>
              <a:sym typeface="Century Gothic"/>
            </a:endParaRPr>
          </a:p>
        </p:txBody>
      </p:sp>
      <p:pic>
        <p:nvPicPr>
          <p:cNvPr id="414" name="Google Shape;414;p53"/>
          <p:cNvPicPr preferRelativeResize="0"/>
          <p:nvPr/>
        </p:nvPicPr>
        <p:blipFill>
          <a:blip r:embed="rId3">
            <a:alphaModFix/>
          </a:blip>
          <a:stretch>
            <a:fillRect/>
          </a:stretch>
        </p:blipFill>
        <p:spPr>
          <a:xfrm>
            <a:off x="3002525" y="1266674"/>
            <a:ext cx="6290800" cy="4993825"/>
          </a:xfrm>
          <a:prstGeom prst="rect">
            <a:avLst/>
          </a:prstGeom>
          <a:noFill/>
          <a:ln>
            <a:noFill/>
          </a:ln>
        </p:spPr>
      </p:pic>
      <p:sp>
        <p:nvSpPr>
          <p:cNvPr id="415" name="Google Shape;415;p53"/>
          <p:cNvSpPr txBox="1"/>
          <p:nvPr/>
        </p:nvSpPr>
        <p:spPr>
          <a:xfrm>
            <a:off x="224950" y="2771675"/>
            <a:ext cx="2490900" cy="52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Century Gothic"/>
                <a:ea typeface="Century Gothic"/>
                <a:cs typeface="Century Gothic"/>
                <a:sym typeface="Century Gothic"/>
              </a:rPr>
              <a:t>https://www.nytimes.com/interactive/2018/01/27/technology/social-media-bots.html</a:t>
            </a:r>
            <a:endParaRPr sz="900">
              <a:latin typeface="Century Gothic"/>
              <a:ea typeface="Century Gothic"/>
              <a:cs typeface="Century Gothic"/>
              <a:sym typeface="Century Gothic"/>
            </a:endParaRPr>
          </a:p>
        </p:txBody>
      </p:sp>
      <p:cxnSp>
        <p:nvCxnSpPr>
          <p:cNvPr id="416" name="Google Shape;416;p53"/>
          <p:cNvCxnSpPr/>
          <p:nvPr/>
        </p:nvCxnSpPr>
        <p:spPr>
          <a:xfrm rot="10800000">
            <a:off x="8660625" y="1887975"/>
            <a:ext cx="1170900" cy="2700"/>
          </a:xfrm>
          <a:prstGeom prst="straightConnector1">
            <a:avLst/>
          </a:prstGeom>
          <a:noFill/>
          <a:ln cap="flat" cmpd="sng" w="9525">
            <a:solidFill>
              <a:schemeClr val="dk2"/>
            </a:solidFill>
            <a:prstDash val="solid"/>
            <a:round/>
            <a:headEnd len="med" w="med" type="none"/>
            <a:tailEnd len="med" w="med" type="triangle"/>
          </a:ln>
        </p:spPr>
      </p:cxnSp>
      <p:sp>
        <p:nvSpPr>
          <p:cNvPr id="417" name="Google Shape;417;p53"/>
          <p:cNvSpPr txBox="1"/>
          <p:nvPr/>
        </p:nvSpPr>
        <p:spPr>
          <a:xfrm>
            <a:off x="9946100" y="1708125"/>
            <a:ext cx="1615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Bot Account</a:t>
            </a:r>
            <a:endParaRPr>
              <a:latin typeface="Century Gothic"/>
              <a:ea typeface="Century Gothic"/>
              <a:cs typeface="Century Gothic"/>
              <a:sym typeface="Century Gothic"/>
            </a:endParaRPr>
          </a:p>
        </p:txBody>
      </p:sp>
      <p:cxnSp>
        <p:nvCxnSpPr>
          <p:cNvPr id="418" name="Google Shape;418;p53"/>
          <p:cNvCxnSpPr/>
          <p:nvPr/>
        </p:nvCxnSpPr>
        <p:spPr>
          <a:xfrm rot="10800000">
            <a:off x="8322475" y="1449225"/>
            <a:ext cx="1122900" cy="0"/>
          </a:xfrm>
          <a:prstGeom prst="straightConnector1">
            <a:avLst/>
          </a:prstGeom>
          <a:noFill/>
          <a:ln cap="flat" cmpd="sng" w="9525">
            <a:solidFill>
              <a:schemeClr val="dk2"/>
            </a:solidFill>
            <a:prstDash val="solid"/>
            <a:round/>
            <a:headEnd len="med" w="med" type="none"/>
            <a:tailEnd len="med" w="med" type="triangle"/>
          </a:ln>
        </p:spPr>
      </p:cxnSp>
      <p:sp>
        <p:nvSpPr>
          <p:cNvPr id="419" name="Google Shape;419;p53"/>
          <p:cNvSpPr txBox="1"/>
          <p:nvPr/>
        </p:nvSpPr>
        <p:spPr>
          <a:xfrm>
            <a:off x="9559950" y="1266675"/>
            <a:ext cx="1615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Normal Account</a:t>
            </a:r>
            <a:endParaRPr>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4"/>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sz="2600"/>
              <a:t>Political commentator, </a:t>
            </a:r>
            <a:r>
              <a:rPr lang="en-US" sz="2600"/>
              <a:t>Hilary Rosen</a:t>
            </a:r>
            <a:r>
              <a:rPr lang="en-US" sz="2600"/>
              <a:t>, paid for 0.5M+ Twitter followers</a:t>
            </a:r>
            <a:endParaRPr sz="2600"/>
          </a:p>
        </p:txBody>
      </p:sp>
      <p:sp>
        <p:nvSpPr>
          <p:cNvPr id="425" name="Google Shape;425;p54"/>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426" name="Google Shape;426;p54"/>
          <p:cNvSpPr txBox="1"/>
          <p:nvPr/>
        </p:nvSpPr>
        <p:spPr>
          <a:xfrm>
            <a:off x="0" y="6356375"/>
            <a:ext cx="113097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“Follower Factory”</a:t>
            </a:r>
            <a:r>
              <a:rPr lang="en-US" sz="1000">
                <a:latin typeface="Century Gothic"/>
                <a:ea typeface="Century Gothic"/>
                <a:cs typeface="Century Gothic"/>
                <a:sym typeface="Century Gothic"/>
              </a:rPr>
              <a:t> Based on https://www.nytimes.com/interactive/2018/01/27/technology/social-media-bots.html 		#cs895f20</a:t>
            </a:r>
            <a:endParaRPr>
              <a:latin typeface="Century Gothic"/>
              <a:ea typeface="Century Gothic"/>
              <a:cs typeface="Century Gothic"/>
              <a:sym typeface="Century Gothic"/>
            </a:endParaRPr>
          </a:p>
        </p:txBody>
      </p:sp>
      <p:sp>
        <p:nvSpPr>
          <p:cNvPr id="427" name="Google Shape;427;p54"/>
          <p:cNvSpPr txBox="1"/>
          <p:nvPr/>
        </p:nvSpPr>
        <p:spPr>
          <a:xfrm>
            <a:off x="1178113" y="6051538"/>
            <a:ext cx="5422200" cy="31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Century Gothic"/>
                <a:ea typeface="Century Gothic"/>
                <a:cs typeface="Century Gothic"/>
                <a:sym typeface="Century Gothic"/>
              </a:rPr>
              <a:t>https://www.nytimes.com/interactive/2018/01/27/technology/social-media-bots.html</a:t>
            </a:r>
            <a:endParaRPr sz="900">
              <a:latin typeface="Century Gothic"/>
              <a:ea typeface="Century Gothic"/>
              <a:cs typeface="Century Gothic"/>
              <a:sym typeface="Century Gothic"/>
            </a:endParaRPr>
          </a:p>
        </p:txBody>
      </p:sp>
      <p:pic>
        <p:nvPicPr>
          <p:cNvPr id="428" name="Google Shape;428;p54"/>
          <p:cNvPicPr preferRelativeResize="0"/>
          <p:nvPr/>
        </p:nvPicPr>
        <p:blipFill>
          <a:blip r:embed="rId3">
            <a:alphaModFix/>
          </a:blip>
          <a:stretch>
            <a:fillRect/>
          </a:stretch>
        </p:blipFill>
        <p:spPr>
          <a:xfrm>
            <a:off x="1418900" y="1336526"/>
            <a:ext cx="4940625" cy="4715025"/>
          </a:xfrm>
          <a:prstGeom prst="rect">
            <a:avLst/>
          </a:prstGeom>
          <a:noFill/>
          <a:ln>
            <a:noFill/>
          </a:ln>
        </p:spPr>
      </p:pic>
      <p:pic>
        <p:nvPicPr>
          <p:cNvPr id="429" name="Google Shape;429;p54"/>
          <p:cNvPicPr preferRelativeResize="0"/>
          <p:nvPr/>
        </p:nvPicPr>
        <p:blipFill>
          <a:blip r:embed="rId4">
            <a:alphaModFix/>
          </a:blip>
          <a:stretch>
            <a:fillRect/>
          </a:stretch>
        </p:blipFill>
        <p:spPr>
          <a:xfrm>
            <a:off x="7119276" y="1855650"/>
            <a:ext cx="4190332" cy="2682106"/>
          </a:xfrm>
          <a:prstGeom prst="rect">
            <a:avLst/>
          </a:prstGeom>
          <a:noFill/>
          <a:ln>
            <a:noFill/>
          </a:ln>
        </p:spPr>
      </p:pic>
      <p:sp>
        <p:nvSpPr>
          <p:cNvPr id="430" name="Google Shape;430;p54"/>
          <p:cNvSpPr txBox="1"/>
          <p:nvPr/>
        </p:nvSpPr>
        <p:spPr>
          <a:xfrm>
            <a:off x="7119289" y="4537752"/>
            <a:ext cx="4190400" cy="37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Century Gothic"/>
                <a:ea typeface="Century Gothic"/>
                <a:cs typeface="Century Gothic"/>
                <a:sym typeface="Century Gothic"/>
              </a:rPr>
              <a:t>https://twitter.com/hilaryr</a:t>
            </a:r>
            <a:endParaRPr sz="900">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5"/>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sz="2600"/>
              <a:t>Devumi’s </a:t>
            </a:r>
            <a:r>
              <a:rPr lang="en-US" sz="2600"/>
              <a:t>office</a:t>
            </a:r>
            <a:r>
              <a:rPr lang="en-US" sz="2600"/>
              <a:t> address was fake</a:t>
            </a:r>
            <a:endParaRPr sz="2600"/>
          </a:p>
        </p:txBody>
      </p:sp>
      <p:sp>
        <p:nvSpPr>
          <p:cNvPr id="436" name="Google Shape;436;p55"/>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437" name="Google Shape;437;p55"/>
          <p:cNvSpPr txBox="1"/>
          <p:nvPr/>
        </p:nvSpPr>
        <p:spPr>
          <a:xfrm>
            <a:off x="0" y="6356375"/>
            <a:ext cx="113097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“Follower Factory”</a:t>
            </a:r>
            <a:r>
              <a:rPr lang="en-US" sz="1000">
                <a:latin typeface="Century Gothic"/>
                <a:ea typeface="Century Gothic"/>
                <a:cs typeface="Century Gothic"/>
                <a:sym typeface="Century Gothic"/>
              </a:rPr>
              <a:t> Based on https://www.nytimes.com/interactive/2018/01/27/technology/social-media-bots.html 		#cs895f20</a:t>
            </a:r>
            <a:endParaRPr>
              <a:latin typeface="Century Gothic"/>
              <a:ea typeface="Century Gothic"/>
              <a:cs typeface="Century Gothic"/>
              <a:sym typeface="Century Gothic"/>
            </a:endParaRPr>
          </a:p>
        </p:txBody>
      </p:sp>
      <p:sp>
        <p:nvSpPr>
          <p:cNvPr id="438" name="Google Shape;438;p55"/>
          <p:cNvSpPr txBox="1"/>
          <p:nvPr/>
        </p:nvSpPr>
        <p:spPr>
          <a:xfrm>
            <a:off x="3126088" y="5419713"/>
            <a:ext cx="5422200" cy="31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Century Gothic"/>
                <a:ea typeface="Century Gothic"/>
                <a:cs typeface="Century Gothic"/>
                <a:sym typeface="Century Gothic"/>
              </a:rPr>
              <a:t>https://www.nytimes.com/interactive/2018/01/27/technology/social-media-bots.html</a:t>
            </a:r>
            <a:endParaRPr sz="900">
              <a:latin typeface="Century Gothic"/>
              <a:ea typeface="Century Gothic"/>
              <a:cs typeface="Century Gothic"/>
              <a:sym typeface="Century Gothic"/>
            </a:endParaRPr>
          </a:p>
        </p:txBody>
      </p:sp>
      <p:pic>
        <p:nvPicPr>
          <p:cNvPr id="439" name="Google Shape;439;p55"/>
          <p:cNvPicPr preferRelativeResize="0"/>
          <p:nvPr/>
        </p:nvPicPr>
        <p:blipFill>
          <a:blip r:embed="rId3">
            <a:alphaModFix/>
          </a:blip>
          <a:stretch>
            <a:fillRect/>
          </a:stretch>
        </p:blipFill>
        <p:spPr>
          <a:xfrm>
            <a:off x="2979700" y="1438276"/>
            <a:ext cx="5715000" cy="3981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6"/>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sz="2600"/>
              <a:t>Truth and lies associated with Devumi</a:t>
            </a:r>
            <a:endParaRPr sz="2600"/>
          </a:p>
        </p:txBody>
      </p:sp>
      <p:sp>
        <p:nvSpPr>
          <p:cNvPr id="445" name="Google Shape;445;p56"/>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446" name="Google Shape;446;p56"/>
          <p:cNvSpPr txBox="1"/>
          <p:nvPr/>
        </p:nvSpPr>
        <p:spPr>
          <a:xfrm>
            <a:off x="0" y="6356375"/>
            <a:ext cx="113097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“Follower Factory”</a:t>
            </a:r>
            <a:r>
              <a:rPr lang="en-US" sz="1000">
                <a:latin typeface="Century Gothic"/>
                <a:ea typeface="Century Gothic"/>
                <a:cs typeface="Century Gothic"/>
                <a:sym typeface="Century Gothic"/>
              </a:rPr>
              <a:t> Based on https://www.nytimes.com/interactive/2018/01/27/technology/social-media-bots.html 		#cs895f20</a:t>
            </a:r>
            <a:endParaRPr>
              <a:latin typeface="Century Gothic"/>
              <a:ea typeface="Century Gothic"/>
              <a:cs typeface="Century Gothic"/>
              <a:sym typeface="Century Gothic"/>
            </a:endParaRPr>
          </a:p>
        </p:txBody>
      </p:sp>
      <p:sp>
        <p:nvSpPr>
          <p:cNvPr id="447" name="Google Shape;447;p56"/>
          <p:cNvSpPr txBox="1"/>
          <p:nvPr/>
        </p:nvSpPr>
        <p:spPr>
          <a:xfrm>
            <a:off x="840175" y="1543850"/>
            <a:ext cx="10176600" cy="42114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Century Gothic"/>
              <a:buChar char="●"/>
            </a:pPr>
            <a:r>
              <a:rPr lang="en-US" sz="1900">
                <a:latin typeface="Century Gothic"/>
                <a:ea typeface="Century Gothic"/>
                <a:cs typeface="Century Gothic"/>
                <a:sym typeface="Century Gothic"/>
              </a:rPr>
              <a:t>Devumi listed address in in Manhattan.</a:t>
            </a:r>
            <a:endParaRPr sz="1900">
              <a:latin typeface="Century Gothic"/>
              <a:ea typeface="Century Gothic"/>
              <a:cs typeface="Century Gothic"/>
              <a:sym typeface="Century Gothic"/>
            </a:endParaRPr>
          </a:p>
          <a:p>
            <a:pPr indent="-349250" lvl="0" marL="457200" rtl="0" algn="l">
              <a:spcBef>
                <a:spcPts val="0"/>
              </a:spcBef>
              <a:spcAft>
                <a:spcPts val="0"/>
              </a:spcAft>
              <a:buSzPts val="1900"/>
              <a:buFont typeface="Century Gothic"/>
              <a:buChar char="●"/>
            </a:pPr>
            <a:r>
              <a:rPr i="1" lang="en-US" sz="1900">
                <a:latin typeface="Century Gothic"/>
                <a:ea typeface="Century Gothic"/>
                <a:cs typeface="Century Gothic"/>
                <a:sym typeface="Century Gothic"/>
              </a:rPr>
              <a:t>Devumi is actually based in an office suite above a Mexican restaurant in Florida.</a:t>
            </a:r>
            <a:endParaRPr i="1" sz="1900">
              <a:latin typeface="Century Gothic"/>
              <a:ea typeface="Century Gothic"/>
              <a:cs typeface="Century Gothic"/>
              <a:sym typeface="Century Gothic"/>
            </a:endParaRPr>
          </a:p>
          <a:p>
            <a:pPr indent="0" lvl="0" marL="0" rtl="0" algn="l">
              <a:spcBef>
                <a:spcPts val="0"/>
              </a:spcBef>
              <a:spcAft>
                <a:spcPts val="0"/>
              </a:spcAft>
              <a:buNone/>
            </a:pPr>
            <a:r>
              <a:t/>
            </a:r>
            <a:endParaRPr sz="1900">
              <a:latin typeface="Century Gothic"/>
              <a:ea typeface="Century Gothic"/>
              <a:cs typeface="Century Gothic"/>
              <a:sym typeface="Century Gothic"/>
            </a:endParaRPr>
          </a:p>
          <a:p>
            <a:pPr indent="-349250" lvl="0" marL="457200" rtl="0" algn="l">
              <a:spcBef>
                <a:spcPts val="0"/>
              </a:spcBef>
              <a:spcAft>
                <a:spcPts val="0"/>
              </a:spcAft>
              <a:buSzPts val="1900"/>
              <a:buFont typeface="Century Gothic"/>
              <a:buChar char="●"/>
            </a:pPr>
            <a:r>
              <a:rPr lang="en-US" sz="1900">
                <a:latin typeface="Century Gothic"/>
                <a:ea typeface="Century Gothic"/>
                <a:cs typeface="Century Gothic"/>
                <a:sym typeface="Century Gothic"/>
              </a:rPr>
              <a:t>Devumi’s founder, German Calas, has listed in his resume that he holds Ph.D from MIT.</a:t>
            </a:r>
            <a:endParaRPr sz="1900">
              <a:latin typeface="Century Gothic"/>
              <a:ea typeface="Century Gothic"/>
              <a:cs typeface="Century Gothic"/>
              <a:sym typeface="Century Gothic"/>
            </a:endParaRPr>
          </a:p>
          <a:p>
            <a:pPr indent="-349250" lvl="0" marL="457200" rtl="0" algn="l">
              <a:spcBef>
                <a:spcPts val="0"/>
              </a:spcBef>
              <a:spcAft>
                <a:spcPts val="0"/>
              </a:spcAft>
              <a:buSzPts val="1900"/>
              <a:buFont typeface="Century Gothic"/>
              <a:buChar char="●"/>
            </a:pPr>
            <a:r>
              <a:rPr i="1" lang="en-US" sz="1900">
                <a:latin typeface="Century Gothic"/>
                <a:ea typeface="Century Gothic"/>
                <a:cs typeface="Century Gothic"/>
                <a:sym typeface="Century Gothic"/>
              </a:rPr>
              <a:t>Representative from MIT has denied the claim.</a:t>
            </a:r>
            <a:endParaRPr i="1" sz="1900">
              <a:latin typeface="Century Gothic"/>
              <a:ea typeface="Century Gothic"/>
              <a:cs typeface="Century Gothic"/>
              <a:sym typeface="Century Gothic"/>
            </a:endParaRPr>
          </a:p>
          <a:p>
            <a:pPr indent="0" lvl="0" marL="0" rtl="0" algn="l">
              <a:spcBef>
                <a:spcPts val="0"/>
              </a:spcBef>
              <a:spcAft>
                <a:spcPts val="0"/>
              </a:spcAft>
              <a:buNone/>
            </a:pPr>
            <a:r>
              <a:t/>
            </a:r>
            <a:endParaRPr sz="1900">
              <a:latin typeface="Century Gothic"/>
              <a:ea typeface="Century Gothic"/>
              <a:cs typeface="Century Gothic"/>
              <a:sym typeface="Century Gothic"/>
            </a:endParaRPr>
          </a:p>
          <a:p>
            <a:pPr indent="-349250" lvl="0" marL="457200" rtl="0" algn="l">
              <a:spcBef>
                <a:spcPts val="0"/>
              </a:spcBef>
              <a:spcAft>
                <a:spcPts val="0"/>
              </a:spcAft>
              <a:buSzPts val="1900"/>
              <a:buFont typeface="Century Gothic"/>
              <a:buChar char="●"/>
            </a:pPr>
            <a:r>
              <a:rPr lang="en-US" sz="1900">
                <a:latin typeface="Century Gothic"/>
                <a:ea typeface="Century Gothic"/>
                <a:cs typeface="Century Gothic"/>
                <a:sym typeface="Century Gothic"/>
              </a:rPr>
              <a:t>German Calas listed in his resume that he attended Princeton in 2000, when he would have been 10 years old.</a:t>
            </a:r>
            <a:endParaRPr sz="1900">
              <a:latin typeface="Century Gothic"/>
              <a:ea typeface="Century Gothic"/>
              <a:cs typeface="Century Gothic"/>
              <a:sym typeface="Century Gothic"/>
            </a:endParaRPr>
          </a:p>
          <a:p>
            <a:pPr indent="-349250" lvl="0" marL="457200" rtl="0" algn="l">
              <a:spcBef>
                <a:spcPts val="0"/>
              </a:spcBef>
              <a:spcAft>
                <a:spcPts val="0"/>
              </a:spcAft>
              <a:buSzPts val="1900"/>
              <a:buFont typeface="Century Gothic"/>
              <a:buChar char="●"/>
            </a:pPr>
            <a:r>
              <a:rPr i="1" lang="en-US" sz="1900">
                <a:latin typeface="Century Gothic"/>
                <a:ea typeface="Century Gothic"/>
                <a:cs typeface="Century Gothic"/>
                <a:sym typeface="Century Gothic"/>
              </a:rPr>
              <a:t>Representative form Princeton has also denied this claim</a:t>
            </a:r>
            <a:endParaRPr i="1" sz="1900">
              <a:latin typeface="Century Gothic"/>
              <a:ea typeface="Century Gothic"/>
              <a:cs typeface="Century Gothic"/>
              <a:sym typeface="Century Gothic"/>
            </a:endParaRPr>
          </a:p>
          <a:p>
            <a:pPr indent="0" lvl="0" marL="0" rtl="0" algn="l">
              <a:spcBef>
                <a:spcPts val="0"/>
              </a:spcBef>
              <a:spcAft>
                <a:spcPts val="0"/>
              </a:spcAft>
              <a:buNone/>
            </a:pPr>
            <a:r>
              <a:t/>
            </a:r>
            <a:endParaRPr sz="1900">
              <a:latin typeface="Century Gothic"/>
              <a:ea typeface="Century Gothic"/>
              <a:cs typeface="Century Gothic"/>
              <a:sym typeface="Century Gothic"/>
            </a:endParaRPr>
          </a:p>
          <a:p>
            <a:pPr indent="-349250" lvl="0" marL="457200" rtl="0" algn="l">
              <a:spcBef>
                <a:spcPts val="0"/>
              </a:spcBef>
              <a:spcAft>
                <a:spcPts val="0"/>
              </a:spcAft>
              <a:buSzPts val="1900"/>
              <a:buFont typeface="Century Gothic"/>
              <a:buChar char="●"/>
            </a:pPr>
            <a:r>
              <a:rPr lang="en-US" sz="1900">
                <a:latin typeface="Century Gothic"/>
                <a:ea typeface="Century Gothic"/>
                <a:cs typeface="Century Gothic"/>
                <a:sym typeface="Century Gothic"/>
              </a:rPr>
              <a:t>German Calas listed in his LinkedIn page that he has a Master’s degree in International Business from MIT.</a:t>
            </a:r>
            <a:endParaRPr sz="1900">
              <a:latin typeface="Century Gothic"/>
              <a:ea typeface="Century Gothic"/>
              <a:cs typeface="Century Gothic"/>
              <a:sym typeface="Century Gothic"/>
            </a:endParaRPr>
          </a:p>
          <a:p>
            <a:pPr indent="-349250" lvl="0" marL="457200" rtl="0" algn="l">
              <a:spcBef>
                <a:spcPts val="0"/>
              </a:spcBef>
              <a:spcAft>
                <a:spcPts val="0"/>
              </a:spcAft>
              <a:buSzPts val="1900"/>
              <a:buFont typeface="Century Gothic"/>
              <a:buChar char="●"/>
            </a:pPr>
            <a:r>
              <a:rPr i="1" lang="en-US" sz="1900">
                <a:latin typeface="Century Gothic"/>
                <a:ea typeface="Century Gothic"/>
                <a:cs typeface="Century Gothic"/>
                <a:sym typeface="Century Gothic"/>
              </a:rPr>
              <a:t>MIT does not offer such a degree.</a:t>
            </a:r>
            <a:endParaRPr i="1" sz="1900">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7"/>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sz="2600"/>
              <a:t>The bot supply chain</a:t>
            </a:r>
            <a:endParaRPr sz="2600"/>
          </a:p>
        </p:txBody>
      </p:sp>
      <p:sp>
        <p:nvSpPr>
          <p:cNvPr id="453" name="Google Shape;453;p57"/>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454" name="Google Shape;454;p57"/>
          <p:cNvSpPr txBox="1"/>
          <p:nvPr/>
        </p:nvSpPr>
        <p:spPr>
          <a:xfrm>
            <a:off x="0" y="6356375"/>
            <a:ext cx="113097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“Follower Factory”</a:t>
            </a:r>
            <a:r>
              <a:rPr lang="en-US" sz="1000">
                <a:latin typeface="Century Gothic"/>
                <a:ea typeface="Century Gothic"/>
                <a:cs typeface="Century Gothic"/>
                <a:sym typeface="Century Gothic"/>
              </a:rPr>
              <a:t> Based on https://www.nytimes.com/interactive/2018/01/27/technology/social-media-bots.html 		#cs895f20</a:t>
            </a:r>
            <a:endParaRPr>
              <a:latin typeface="Century Gothic"/>
              <a:ea typeface="Century Gothic"/>
              <a:cs typeface="Century Gothic"/>
              <a:sym typeface="Century Gothic"/>
            </a:endParaRPr>
          </a:p>
        </p:txBody>
      </p:sp>
      <p:cxnSp>
        <p:nvCxnSpPr>
          <p:cNvPr id="455" name="Google Shape;455;p57"/>
          <p:cNvCxnSpPr>
            <a:stCxn id="456" idx="6"/>
            <a:endCxn id="457" idx="2"/>
          </p:cNvCxnSpPr>
          <p:nvPr/>
        </p:nvCxnSpPr>
        <p:spPr>
          <a:xfrm>
            <a:off x="3930335" y="3428914"/>
            <a:ext cx="936300" cy="1248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458" name="Google Shape;458;p57"/>
          <p:cNvCxnSpPr>
            <a:stCxn id="456" idx="6"/>
            <a:endCxn id="459" idx="2"/>
          </p:cNvCxnSpPr>
          <p:nvPr/>
        </p:nvCxnSpPr>
        <p:spPr>
          <a:xfrm flipH="1" rot="10800000">
            <a:off x="3930335" y="2180914"/>
            <a:ext cx="936300" cy="1248000"/>
          </a:xfrm>
          <a:prstGeom prst="bentConnector3">
            <a:avLst>
              <a:gd fmla="val 49995" name="adj1"/>
            </a:avLst>
          </a:prstGeom>
          <a:noFill/>
          <a:ln cap="flat" cmpd="sng" w="9525">
            <a:solidFill>
              <a:srgbClr val="C2C2C2"/>
            </a:solidFill>
            <a:prstDash val="solid"/>
            <a:round/>
            <a:headEnd len="sm" w="sm" type="none"/>
            <a:tailEnd len="sm" w="sm" type="none"/>
          </a:ln>
        </p:spPr>
      </p:cxnSp>
      <p:cxnSp>
        <p:nvCxnSpPr>
          <p:cNvPr id="460" name="Google Shape;460;p57"/>
          <p:cNvCxnSpPr>
            <a:stCxn id="461" idx="3"/>
            <a:endCxn id="462" idx="2"/>
          </p:cNvCxnSpPr>
          <p:nvPr/>
        </p:nvCxnSpPr>
        <p:spPr>
          <a:xfrm flipH="1" rot="10800000">
            <a:off x="6674966" y="1571345"/>
            <a:ext cx="781500" cy="609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63" name="Google Shape;463;p57"/>
          <p:cNvCxnSpPr>
            <a:stCxn id="461" idx="3"/>
            <a:endCxn id="464" idx="2"/>
          </p:cNvCxnSpPr>
          <p:nvPr/>
        </p:nvCxnSpPr>
        <p:spPr>
          <a:xfrm>
            <a:off x="6674966" y="2180945"/>
            <a:ext cx="781500" cy="590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65" name="Google Shape;465;p57"/>
          <p:cNvCxnSpPr>
            <a:stCxn id="466" idx="3"/>
            <a:endCxn id="467" idx="2"/>
          </p:cNvCxnSpPr>
          <p:nvPr/>
        </p:nvCxnSpPr>
        <p:spPr>
          <a:xfrm flipH="1" rot="10800000">
            <a:off x="6674966" y="4067283"/>
            <a:ext cx="781500" cy="609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468" name="Google Shape;468;p57"/>
          <p:cNvCxnSpPr>
            <a:stCxn id="466" idx="3"/>
            <a:endCxn id="469" idx="2"/>
          </p:cNvCxnSpPr>
          <p:nvPr/>
        </p:nvCxnSpPr>
        <p:spPr>
          <a:xfrm>
            <a:off x="6674966" y="4676883"/>
            <a:ext cx="781500" cy="609600"/>
          </a:xfrm>
          <a:prstGeom prst="bentConnector3">
            <a:avLst>
              <a:gd fmla="val 50000" name="adj1"/>
            </a:avLst>
          </a:prstGeom>
          <a:noFill/>
          <a:ln cap="flat" cmpd="sng" w="9525">
            <a:solidFill>
              <a:srgbClr val="C2C2C2"/>
            </a:solidFill>
            <a:prstDash val="solid"/>
            <a:round/>
            <a:headEnd len="sm" w="sm" type="none"/>
            <a:tailEnd len="sm" w="sm" type="none"/>
          </a:ln>
        </p:spPr>
      </p:cxnSp>
      <p:grpSp>
        <p:nvGrpSpPr>
          <p:cNvPr id="470" name="Google Shape;470;p57"/>
          <p:cNvGrpSpPr/>
          <p:nvPr/>
        </p:nvGrpSpPr>
        <p:grpSpPr>
          <a:xfrm>
            <a:off x="7456547" y="1358566"/>
            <a:ext cx="1808355" cy="425589"/>
            <a:chOff x="5592550" y="1018950"/>
            <a:chExt cx="1356300" cy="319200"/>
          </a:xfrm>
        </p:grpSpPr>
        <p:sp>
          <p:nvSpPr>
            <p:cNvPr id="471" name="Google Shape;471;p57"/>
            <p:cNvSpPr/>
            <p:nvPr/>
          </p:nvSpPr>
          <p:spPr>
            <a:xfrm>
              <a:off x="5766550" y="1018950"/>
              <a:ext cx="1182300" cy="319200"/>
            </a:xfrm>
            <a:prstGeom prst="roundRect">
              <a:avLst>
                <a:gd fmla="val 16667" name="adj"/>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500">
                  <a:solidFill>
                    <a:srgbClr val="3D3D3D"/>
                  </a:solidFill>
                  <a:latin typeface="Roboto"/>
                  <a:ea typeface="Roboto"/>
                  <a:cs typeface="Roboto"/>
                  <a:sym typeface="Roboto"/>
                </a:rPr>
                <a:t>Peakerr</a:t>
              </a:r>
              <a:endParaRPr sz="1500">
                <a:solidFill>
                  <a:srgbClr val="3D3D3D"/>
                </a:solidFill>
                <a:latin typeface="Roboto"/>
                <a:ea typeface="Roboto"/>
                <a:cs typeface="Roboto"/>
                <a:sym typeface="Roboto"/>
              </a:endParaRPr>
            </a:p>
          </p:txBody>
        </p:sp>
        <p:sp>
          <p:nvSpPr>
            <p:cNvPr id="462" name="Google Shape;462;p57"/>
            <p:cNvSpPr/>
            <p:nvPr/>
          </p:nvSpPr>
          <p:spPr>
            <a:xfrm>
              <a:off x="5592550" y="1091550"/>
              <a:ext cx="174000" cy="174000"/>
            </a:xfrm>
            <a:prstGeom prst="ellipse">
              <a:avLst/>
            </a:prstGeom>
            <a:solidFill>
              <a:srgbClr val="50505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72" name="Google Shape;472;p57"/>
          <p:cNvGrpSpPr/>
          <p:nvPr/>
        </p:nvGrpSpPr>
        <p:grpSpPr>
          <a:xfrm>
            <a:off x="4866612" y="1968151"/>
            <a:ext cx="1808355" cy="425589"/>
            <a:chOff x="3650050" y="1476150"/>
            <a:chExt cx="1356300" cy="319200"/>
          </a:xfrm>
        </p:grpSpPr>
        <p:sp>
          <p:nvSpPr>
            <p:cNvPr id="461" name="Google Shape;461;p57"/>
            <p:cNvSpPr/>
            <p:nvPr/>
          </p:nvSpPr>
          <p:spPr>
            <a:xfrm>
              <a:off x="3824050" y="1476150"/>
              <a:ext cx="1182300" cy="319200"/>
            </a:xfrm>
            <a:prstGeom prst="roundRect">
              <a:avLst>
                <a:gd fmla="val 16667" name="adj"/>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500">
                  <a:solidFill>
                    <a:srgbClr val="3D3D3D"/>
                  </a:solidFill>
                  <a:latin typeface="Roboto"/>
                  <a:ea typeface="Roboto"/>
                  <a:cs typeface="Roboto"/>
                  <a:sym typeface="Roboto"/>
                </a:rPr>
                <a:t>Devumi</a:t>
              </a:r>
              <a:endParaRPr sz="1500">
                <a:solidFill>
                  <a:srgbClr val="3D3D3D"/>
                </a:solidFill>
                <a:latin typeface="Roboto"/>
                <a:ea typeface="Roboto"/>
                <a:cs typeface="Roboto"/>
                <a:sym typeface="Roboto"/>
              </a:endParaRPr>
            </a:p>
          </p:txBody>
        </p:sp>
        <p:sp>
          <p:nvSpPr>
            <p:cNvPr id="459" name="Google Shape;459;p57"/>
            <p:cNvSpPr/>
            <p:nvPr/>
          </p:nvSpPr>
          <p:spPr>
            <a:xfrm>
              <a:off x="3650050" y="1548750"/>
              <a:ext cx="174000" cy="174000"/>
            </a:xfrm>
            <a:prstGeom prst="ellipse">
              <a:avLst/>
            </a:prstGeom>
            <a:solidFill>
              <a:srgbClr val="4141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73" name="Google Shape;473;p57"/>
          <p:cNvGrpSpPr/>
          <p:nvPr/>
        </p:nvGrpSpPr>
        <p:grpSpPr>
          <a:xfrm>
            <a:off x="1874075" y="3216125"/>
            <a:ext cx="2056260" cy="425589"/>
            <a:chOff x="1416792" y="2412154"/>
            <a:chExt cx="1542233" cy="319200"/>
          </a:xfrm>
        </p:grpSpPr>
        <p:sp>
          <p:nvSpPr>
            <p:cNvPr id="474" name="Google Shape;474;p57"/>
            <p:cNvSpPr/>
            <p:nvPr/>
          </p:nvSpPr>
          <p:spPr>
            <a:xfrm>
              <a:off x="1416792" y="2412154"/>
              <a:ext cx="1362300" cy="319200"/>
            </a:xfrm>
            <a:prstGeom prst="roundRect">
              <a:avLst>
                <a:gd fmla="val 16667" name="adj"/>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r>
                <a:rPr lang="en-US" sz="1500">
                  <a:solidFill>
                    <a:srgbClr val="3D3D3D"/>
                  </a:solidFill>
                  <a:latin typeface="Roboto"/>
                  <a:ea typeface="Roboto"/>
                  <a:cs typeface="Roboto"/>
                  <a:sym typeface="Roboto"/>
                </a:rPr>
                <a:t>Customers like Michael Symon </a:t>
              </a:r>
              <a:endParaRPr sz="1500">
                <a:solidFill>
                  <a:srgbClr val="3D3D3D"/>
                </a:solidFill>
                <a:latin typeface="Roboto"/>
                <a:ea typeface="Roboto"/>
                <a:cs typeface="Roboto"/>
                <a:sym typeface="Roboto"/>
              </a:endParaRPr>
            </a:p>
          </p:txBody>
        </p:sp>
        <p:sp>
          <p:nvSpPr>
            <p:cNvPr id="456" name="Google Shape;456;p57"/>
            <p:cNvSpPr/>
            <p:nvPr/>
          </p:nvSpPr>
          <p:spPr>
            <a:xfrm>
              <a:off x="2785025" y="2484750"/>
              <a:ext cx="174000" cy="174000"/>
            </a:xfrm>
            <a:prstGeom prst="ellipse">
              <a:avLst/>
            </a:prstGeom>
            <a:solidFill>
              <a:srgbClr val="2F2F2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75" name="Google Shape;475;p57"/>
          <p:cNvGrpSpPr/>
          <p:nvPr/>
        </p:nvGrpSpPr>
        <p:grpSpPr>
          <a:xfrm>
            <a:off x="4866612" y="4464088"/>
            <a:ext cx="1808355" cy="425589"/>
            <a:chOff x="3650050" y="3348150"/>
            <a:chExt cx="1356300" cy="319200"/>
          </a:xfrm>
        </p:grpSpPr>
        <p:sp>
          <p:nvSpPr>
            <p:cNvPr id="466" name="Google Shape;466;p57"/>
            <p:cNvSpPr/>
            <p:nvPr/>
          </p:nvSpPr>
          <p:spPr>
            <a:xfrm>
              <a:off x="3824050" y="3348150"/>
              <a:ext cx="1182300" cy="319200"/>
            </a:xfrm>
            <a:prstGeom prst="roundRect">
              <a:avLst>
                <a:gd fmla="val 16667" name="adj"/>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500">
                  <a:solidFill>
                    <a:srgbClr val="3D3D3D"/>
                  </a:solidFill>
                  <a:latin typeface="Roboto"/>
                  <a:ea typeface="Roboto"/>
                  <a:cs typeface="Roboto"/>
                  <a:sym typeface="Roboto"/>
                </a:rPr>
                <a:t>Devumi Boost</a:t>
              </a:r>
              <a:endParaRPr sz="1500">
                <a:solidFill>
                  <a:srgbClr val="3D3D3D"/>
                </a:solidFill>
                <a:latin typeface="Roboto"/>
                <a:ea typeface="Roboto"/>
                <a:cs typeface="Roboto"/>
                <a:sym typeface="Roboto"/>
              </a:endParaRPr>
            </a:p>
          </p:txBody>
        </p:sp>
        <p:sp>
          <p:nvSpPr>
            <p:cNvPr id="457" name="Google Shape;457;p57"/>
            <p:cNvSpPr/>
            <p:nvPr/>
          </p:nvSpPr>
          <p:spPr>
            <a:xfrm>
              <a:off x="3650050" y="3420750"/>
              <a:ext cx="174000" cy="174000"/>
            </a:xfrm>
            <a:prstGeom prst="ellipse">
              <a:avLst/>
            </a:prstGeom>
            <a:solidFill>
              <a:srgbClr val="41414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76" name="Google Shape;476;p57"/>
          <p:cNvGrpSpPr/>
          <p:nvPr/>
        </p:nvGrpSpPr>
        <p:grpSpPr>
          <a:xfrm>
            <a:off x="7456547" y="2577736"/>
            <a:ext cx="1808355" cy="425589"/>
            <a:chOff x="5592550" y="1933350"/>
            <a:chExt cx="1356300" cy="319200"/>
          </a:xfrm>
        </p:grpSpPr>
        <p:sp>
          <p:nvSpPr>
            <p:cNvPr id="477" name="Google Shape;477;p57"/>
            <p:cNvSpPr/>
            <p:nvPr/>
          </p:nvSpPr>
          <p:spPr>
            <a:xfrm>
              <a:off x="5766550" y="1933350"/>
              <a:ext cx="1182300" cy="319200"/>
            </a:xfrm>
            <a:prstGeom prst="roundRect">
              <a:avLst>
                <a:gd fmla="val 16667" name="adj"/>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500">
                  <a:solidFill>
                    <a:srgbClr val="3D3D3D"/>
                  </a:solidFill>
                  <a:latin typeface="Roboto"/>
                  <a:ea typeface="Roboto"/>
                  <a:cs typeface="Roboto"/>
                  <a:sym typeface="Roboto"/>
                </a:rPr>
                <a:t>CheapPanel</a:t>
              </a:r>
              <a:endParaRPr sz="1500">
                <a:solidFill>
                  <a:srgbClr val="3D3D3D"/>
                </a:solidFill>
                <a:latin typeface="Roboto"/>
                <a:ea typeface="Roboto"/>
                <a:cs typeface="Roboto"/>
                <a:sym typeface="Roboto"/>
              </a:endParaRPr>
            </a:p>
          </p:txBody>
        </p:sp>
        <p:sp>
          <p:nvSpPr>
            <p:cNvPr id="464" name="Google Shape;464;p57"/>
            <p:cNvSpPr/>
            <p:nvPr/>
          </p:nvSpPr>
          <p:spPr>
            <a:xfrm>
              <a:off x="5592550" y="1991250"/>
              <a:ext cx="174000" cy="174000"/>
            </a:xfrm>
            <a:prstGeom prst="ellipse">
              <a:avLst/>
            </a:prstGeom>
            <a:solidFill>
              <a:srgbClr val="50505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78" name="Google Shape;478;p57"/>
          <p:cNvGrpSpPr/>
          <p:nvPr/>
        </p:nvGrpSpPr>
        <p:grpSpPr>
          <a:xfrm>
            <a:off x="7456547" y="3854504"/>
            <a:ext cx="1808355" cy="425589"/>
            <a:chOff x="5592550" y="2890950"/>
            <a:chExt cx="1356300" cy="319200"/>
          </a:xfrm>
        </p:grpSpPr>
        <p:sp>
          <p:nvSpPr>
            <p:cNvPr id="479" name="Google Shape;479;p57"/>
            <p:cNvSpPr/>
            <p:nvPr/>
          </p:nvSpPr>
          <p:spPr>
            <a:xfrm>
              <a:off x="5766550" y="2890950"/>
              <a:ext cx="1182300" cy="319200"/>
            </a:xfrm>
            <a:prstGeom prst="roundRect">
              <a:avLst>
                <a:gd fmla="val 16667" name="adj"/>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500">
                  <a:solidFill>
                    <a:srgbClr val="3D3D3D"/>
                  </a:solidFill>
                  <a:latin typeface="Roboto"/>
                  <a:ea typeface="Roboto"/>
                  <a:cs typeface="Roboto"/>
                  <a:sym typeface="Roboto"/>
                </a:rPr>
                <a:t>YTbot</a:t>
              </a:r>
              <a:endParaRPr sz="1500">
                <a:solidFill>
                  <a:srgbClr val="3D3D3D"/>
                </a:solidFill>
                <a:latin typeface="Roboto"/>
                <a:ea typeface="Roboto"/>
                <a:cs typeface="Roboto"/>
                <a:sym typeface="Roboto"/>
              </a:endParaRPr>
            </a:p>
          </p:txBody>
        </p:sp>
        <p:sp>
          <p:nvSpPr>
            <p:cNvPr id="467" name="Google Shape;467;p57"/>
            <p:cNvSpPr/>
            <p:nvPr/>
          </p:nvSpPr>
          <p:spPr>
            <a:xfrm>
              <a:off x="5592550" y="2963550"/>
              <a:ext cx="174000" cy="174000"/>
            </a:xfrm>
            <a:prstGeom prst="ellipse">
              <a:avLst/>
            </a:prstGeom>
            <a:solidFill>
              <a:srgbClr val="50505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480" name="Google Shape;480;p57"/>
          <p:cNvGrpSpPr/>
          <p:nvPr/>
        </p:nvGrpSpPr>
        <p:grpSpPr>
          <a:xfrm>
            <a:off x="7456547" y="5073673"/>
            <a:ext cx="1808355" cy="425589"/>
            <a:chOff x="5592550" y="3805350"/>
            <a:chExt cx="1356300" cy="319200"/>
          </a:xfrm>
        </p:grpSpPr>
        <p:sp>
          <p:nvSpPr>
            <p:cNvPr id="481" name="Google Shape;481;p57"/>
            <p:cNvSpPr/>
            <p:nvPr/>
          </p:nvSpPr>
          <p:spPr>
            <a:xfrm>
              <a:off x="5766550" y="3805350"/>
              <a:ext cx="1182300" cy="319200"/>
            </a:xfrm>
            <a:prstGeom prst="roundRect">
              <a:avLst>
                <a:gd fmla="val 16667" name="adj"/>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500">
                  <a:solidFill>
                    <a:srgbClr val="3D3D3D"/>
                  </a:solidFill>
                  <a:latin typeface="Roboto"/>
                  <a:ea typeface="Roboto"/>
                  <a:cs typeface="Roboto"/>
                  <a:sym typeface="Roboto"/>
                </a:rPr>
                <a:t>Other bot providers</a:t>
              </a:r>
              <a:endParaRPr sz="1500">
                <a:solidFill>
                  <a:srgbClr val="3D3D3D"/>
                </a:solidFill>
                <a:latin typeface="Roboto"/>
                <a:ea typeface="Roboto"/>
                <a:cs typeface="Roboto"/>
                <a:sym typeface="Roboto"/>
              </a:endParaRPr>
            </a:p>
          </p:txBody>
        </p:sp>
        <p:sp>
          <p:nvSpPr>
            <p:cNvPr id="469" name="Google Shape;469;p57"/>
            <p:cNvSpPr/>
            <p:nvPr/>
          </p:nvSpPr>
          <p:spPr>
            <a:xfrm>
              <a:off x="5592550" y="3877950"/>
              <a:ext cx="174000" cy="174000"/>
            </a:xfrm>
            <a:prstGeom prst="ellipse">
              <a:avLst/>
            </a:prstGeom>
            <a:solidFill>
              <a:srgbClr val="50505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8"/>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487" name="Google Shape;487;p58"/>
          <p:cNvSpPr txBox="1"/>
          <p:nvPr/>
        </p:nvSpPr>
        <p:spPr>
          <a:xfrm>
            <a:off x="0" y="6356375"/>
            <a:ext cx="113097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“Follower Factory”</a:t>
            </a:r>
            <a:r>
              <a:rPr lang="en-US" sz="1000">
                <a:latin typeface="Century Gothic"/>
                <a:ea typeface="Century Gothic"/>
                <a:cs typeface="Century Gothic"/>
                <a:sym typeface="Century Gothic"/>
              </a:rPr>
              <a:t> Based on https://www.nytimes.com/interactive/2018/01/27/technology/social-media-bots.html 		#cs895f20</a:t>
            </a:r>
            <a:endParaRPr>
              <a:latin typeface="Century Gothic"/>
              <a:ea typeface="Century Gothic"/>
              <a:cs typeface="Century Gothic"/>
              <a:sym typeface="Century Gothic"/>
            </a:endParaRPr>
          </a:p>
        </p:txBody>
      </p:sp>
      <p:sp>
        <p:nvSpPr>
          <p:cNvPr id="488" name="Google Shape;488;p58"/>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sz="2600"/>
              <a:t>Evolution</a:t>
            </a:r>
            <a:r>
              <a:rPr lang="en-US" sz="2600"/>
              <a:t> of Twitter’s UI which facilitated raise of Devumi</a:t>
            </a:r>
            <a:endParaRPr sz="2600"/>
          </a:p>
        </p:txBody>
      </p:sp>
      <p:pic>
        <p:nvPicPr>
          <p:cNvPr id="489" name="Google Shape;489;p58"/>
          <p:cNvPicPr preferRelativeResize="0"/>
          <p:nvPr/>
        </p:nvPicPr>
        <p:blipFill rotWithShape="1">
          <a:blip r:embed="rId3">
            <a:alphaModFix/>
          </a:blip>
          <a:srcRect b="-9520" l="-2620" r="2620" t="9520"/>
          <a:stretch/>
        </p:blipFill>
        <p:spPr>
          <a:xfrm>
            <a:off x="152400" y="1787575"/>
            <a:ext cx="2559320" cy="704861"/>
          </a:xfrm>
          <a:prstGeom prst="rect">
            <a:avLst/>
          </a:prstGeom>
          <a:noFill/>
          <a:ln>
            <a:noFill/>
          </a:ln>
        </p:spPr>
      </p:pic>
      <p:pic>
        <p:nvPicPr>
          <p:cNvPr id="490" name="Google Shape;490;p58"/>
          <p:cNvPicPr preferRelativeResize="0"/>
          <p:nvPr/>
        </p:nvPicPr>
        <p:blipFill>
          <a:blip r:embed="rId4">
            <a:alphaModFix/>
          </a:blip>
          <a:stretch>
            <a:fillRect/>
          </a:stretch>
        </p:blipFill>
        <p:spPr>
          <a:xfrm>
            <a:off x="223990" y="3446346"/>
            <a:ext cx="2525755" cy="981771"/>
          </a:xfrm>
          <a:prstGeom prst="rect">
            <a:avLst/>
          </a:prstGeom>
          <a:noFill/>
          <a:ln>
            <a:noFill/>
          </a:ln>
        </p:spPr>
      </p:pic>
      <p:pic>
        <p:nvPicPr>
          <p:cNvPr id="491" name="Google Shape;491;p58"/>
          <p:cNvPicPr preferRelativeResize="0"/>
          <p:nvPr/>
        </p:nvPicPr>
        <p:blipFill>
          <a:blip r:embed="rId5">
            <a:alphaModFix/>
          </a:blip>
          <a:stretch>
            <a:fillRect/>
          </a:stretch>
        </p:blipFill>
        <p:spPr>
          <a:xfrm>
            <a:off x="2974882" y="2069955"/>
            <a:ext cx="2508973" cy="1778935"/>
          </a:xfrm>
          <a:prstGeom prst="rect">
            <a:avLst/>
          </a:prstGeom>
          <a:noFill/>
          <a:ln>
            <a:noFill/>
          </a:ln>
        </p:spPr>
      </p:pic>
      <p:pic>
        <p:nvPicPr>
          <p:cNvPr id="492" name="Google Shape;492;p58"/>
          <p:cNvPicPr preferRelativeResize="0"/>
          <p:nvPr/>
        </p:nvPicPr>
        <p:blipFill>
          <a:blip r:embed="rId6">
            <a:alphaModFix/>
          </a:blip>
          <a:stretch>
            <a:fillRect/>
          </a:stretch>
        </p:blipFill>
        <p:spPr>
          <a:xfrm>
            <a:off x="5816145" y="2069947"/>
            <a:ext cx="2525755" cy="1812500"/>
          </a:xfrm>
          <a:prstGeom prst="rect">
            <a:avLst/>
          </a:prstGeom>
          <a:noFill/>
          <a:ln>
            <a:noFill/>
          </a:ln>
        </p:spPr>
      </p:pic>
      <p:sp>
        <p:nvSpPr>
          <p:cNvPr id="493" name="Google Shape;493;p58"/>
          <p:cNvSpPr txBox="1"/>
          <p:nvPr/>
        </p:nvSpPr>
        <p:spPr>
          <a:xfrm>
            <a:off x="393917" y="2626694"/>
            <a:ext cx="23178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September 2013</a:t>
            </a:r>
            <a:endParaRPr>
              <a:latin typeface="Century Gothic"/>
              <a:ea typeface="Century Gothic"/>
              <a:cs typeface="Century Gothic"/>
              <a:sym typeface="Century Gothic"/>
            </a:endParaRPr>
          </a:p>
        </p:txBody>
      </p:sp>
      <p:sp>
        <p:nvSpPr>
          <p:cNvPr id="494" name="Google Shape;494;p58"/>
          <p:cNvSpPr txBox="1"/>
          <p:nvPr/>
        </p:nvSpPr>
        <p:spPr>
          <a:xfrm>
            <a:off x="327966" y="4654634"/>
            <a:ext cx="23178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October</a:t>
            </a:r>
            <a:r>
              <a:rPr lang="en-US">
                <a:latin typeface="Century Gothic"/>
                <a:ea typeface="Century Gothic"/>
                <a:cs typeface="Century Gothic"/>
                <a:sym typeface="Century Gothic"/>
              </a:rPr>
              <a:t> 2013</a:t>
            </a:r>
            <a:endParaRPr>
              <a:latin typeface="Century Gothic"/>
              <a:ea typeface="Century Gothic"/>
              <a:cs typeface="Century Gothic"/>
              <a:sym typeface="Century Gothic"/>
            </a:endParaRPr>
          </a:p>
        </p:txBody>
      </p:sp>
      <p:sp>
        <p:nvSpPr>
          <p:cNvPr id="495" name="Google Shape;495;p58"/>
          <p:cNvSpPr txBox="1"/>
          <p:nvPr/>
        </p:nvSpPr>
        <p:spPr>
          <a:xfrm>
            <a:off x="3070445" y="3986033"/>
            <a:ext cx="23178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February</a:t>
            </a:r>
            <a:r>
              <a:rPr lang="en-US">
                <a:latin typeface="Century Gothic"/>
                <a:ea typeface="Century Gothic"/>
                <a:cs typeface="Century Gothic"/>
                <a:sym typeface="Century Gothic"/>
              </a:rPr>
              <a:t> 2014</a:t>
            </a:r>
            <a:endParaRPr>
              <a:latin typeface="Century Gothic"/>
              <a:ea typeface="Century Gothic"/>
              <a:cs typeface="Century Gothic"/>
              <a:sym typeface="Century Gothic"/>
            </a:endParaRPr>
          </a:p>
        </p:txBody>
      </p:sp>
      <p:sp>
        <p:nvSpPr>
          <p:cNvPr id="496" name="Google Shape;496;p58"/>
          <p:cNvSpPr txBox="1"/>
          <p:nvPr/>
        </p:nvSpPr>
        <p:spPr>
          <a:xfrm>
            <a:off x="5920110" y="4075630"/>
            <a:ext cx="2317800" cy="32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Century Gothic"/>
                <a:ea typeface="Century Gothic"/>
                <a:cs typeface="Century Gothic"/>
                <a:sym typeface="Century Gothic"/>
              </a:rPr>
              <a:t>June</a:t>
            </a:r>
            <a:r>
              <a:rPr lang="en-US">
                <a:latin typeface="Century Gothic"/>
                <a:ea typeface="Century Gothic"/>
                <a:cs typeface="Century Gothic"/>
                <a:sym typeface="Century Gothic"/>
              </a:rPr>
              <a:t> 2014</a:t>
            </a:r>
            <a:endParaRPr>
              <a:latin typeface="Century Gothic"/>
              <a:ea typeface="Century Gothic"/>
              <a:cs typeface="Century Gothic"/>
              <a:sym typeface="Century Gothic"/>
            </a:endParaRPr>
          </a:p>
        </p:txBody>
      </p:sp>
      <p:sp>
        <p:nvSpPr>
          <p:cNvPr id="497" name="Google Shape;497;p58"/>
          <p:cNvSpPr txBox="1"/>
          <p:nvPr/>
        </p:nvSpPr>
        <p:spPr>
          <a:xfrm>
            <a:off x="1822100" y="5508788"/>
            <a:ext cx="5422200" cy="31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Century Gothic"/>
                <a:ea typeface="Century Gothic"/>
                <a:cs typeface="Century Gothic"/>
                <a:sym typeface="Century Gothic"/>
              </a:rPr>
              <a:t>https://www.nytimes.com/interactive/2018/01/27/technology/social-media-bots.html</a:t>
            </a:r>
            <a:endParaRPr sz="900">
              <a:latin typeface="Century Gothic"/>
              <a:ea typeface="Century Gothic"/>
              <a:cs typeface="Century Gothic"/>
              <a:sym typeface="Century Gothic"/>
            </a:endParaRPr>
          </a:p>
        </p:txBody>
      </p:sp>
      <p:sp>
        <p:nvSpPr>
          <p:cNvPr id="498" name="Google Shape;498;p58"/>
          <p:cNvSpPr txBox="1"/>
          <p:nvPr/>
        </p:nvSpPr>
        <p:spPr>
          <a:xfrm>
            <a:off x="8593975" y="2303175"/>
            <a:ext cx="3391800" cy="2509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entury Gothic"/>
              <a:buChar char="●"/>
            </a:pPr>
            <a:r>
              <a:rPr lang="en-US">
                <a:latin typeface="Century Gothic"/>
                <a:ea typeface="Century Gothic"/>
                <a:cs typeface="Century Gothic"/>
                <a:sym typeface="Century Gothic"/>
              </a:rPr>
              <a:t>Twitter has </a:t>
            </a:r>
            <a:r>
              <a:rPr lang="en-US">
                <a:latin typeface="Century Gothic"/>
                <a:ea typeface="Century Gothic"/>
                <a:cs typeface="Century Gothic"/>
                <a:sym typeface="Century Gothic"/>
              </a:rPr>
              <a:t>continuously</a:t>
            </a:r>
            <a:r>
              <a:rPr lang="en-US">
                <a:latin typeface="Century Gothic"/>
                <a:ea typeface="Century Gothic"/>
                <a:cs typeface="Century Gothic"/>
                <a:sym typeface="Century Gothic"/>
              </a:rPr>
              <a:t> updated its UI to facilitate higher engagement.</a:t>
            </a:r>
            <a:endParaRPr>
              <a:latin typeface="Century Gothic"/>
              <a:ea typeface="Century Gothic"/>
              <a:cs typeface="Century Gothic"/>
              <a:sym typeface="Century Gothic"/>
            </a:endParaRPr>
          </a:p>
          <a:p>
            <a:pPr indent="0" lvl="0" marL="457200" rtl="0" algn="l">
              <a:spcBef>
                <a:spcPts val="0"/>
              </a:spcBef>
              <a:spcAft>
                <a:spcPts val="0"/>
              </a:spcAft>
              <a:buNone/>
            </a:pPr>
            <a:r>
              <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US">
                <a:latin typeface="Century Gothic"/>
                <a:ea typeface="Century Gothic"/>
                <a:cs typeface="Century Gothic"/>
                <a:sym typeface="Century Gothic"/>
              </a:rPr>
              <a:t>This has increased the user’s need for higher metrics</a:t>
            </a:r>
            <a:endParaRPr>
              <a:latin typeface="Century Gothic"/>
              <a:ea typeface="Century Gothic"/>
              <a:cs typeface="Century Gothic"/>
              <a:sym typeface="Century Gothic"/>
            </a:endParaRPr>
          </a:p>
          <a:p>
            <a:pPr indent="0" lvl="0" marL="457200" rtl="0" algn="l">
              <a:spcBef>
                <a:spcPts val="0"/>
              </a:spcBef>
              <a:spcAft>
                <a:spcPts val="0"/>
              </a:spcAft>
              <a:buNone/>
            </a:pPr>
            <a:r>
              <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US">
                <a:latin typeface="Century Gothic"/>
                <a:ea typeface="Century Gothic"/>
                <a:cs typeface="Century Gothic"/>
                <a:sym typeface="Century Gothic"/>
              </a:rPr>
              <a:t>Thus, the users have turned to Devumi and the companies bots to satisfy the need</a:t>
            </a:r>
            <a:endParaRPr>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9"/>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504" name="Google Shape;504;p59"/>
          <p:cNvSpPr txBox="1"/>
          <p:nvPr/>
        </p:nvSpPr>
        <p:spPr>
          <a:xfrm>
            <a:off x="0" y="6356375"/>
            <a:ext cx="113097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“Follower Factory”</a:t>
            </a:r>
            <a:r>
              <a:rPr lang="en-US" sz="1000">
                <a:latin typeface="Century Gothic"/>
                <a:ea typeface="Century Gothic"/>
                <a:cs typeface="Century Gothic"/>
                <a:sym typeface="Century Gothic"/>
              </a:rPr>
              <a:t> Based on https://www.nytimes.com/interactive/2018/01/27/technology/social-media-bots.html 		#cs895f20</a:t>
            </a:r>
            <a:endParaRPr>
              <a:latin typeface="Century Gothic"/>
              <a:ea typeface="Century Gothic"/>
              <a:cs typeface="Century Gothic"/>
              <a:sym typeface="Century Gothic"/>
            </a:endParaRPr>
          </a:p>
        </p:txBody>
      </p:sp>
      <p:sp>
        <p:nvSpPr>
          <p:cNvPr id="505" name="Google Shape;505;p59"/>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sz="2600"/>
              <a:t>Twitter bot purge</a:t>
            </a:r>
            <a:endParaRPr sz="2600"/>
          </a:p>
        </p:txBody>
      </p:sp>
      <p:sp>
        <p:nvSpPr>
          <p:cNvPr id="506" name="Google Shape;506;p59"/>
          <p:cNvSpPr txBox="1"/>
          <p:nvPr/>
        </p:nvSpPr>
        <p:spPr>
          <a:xfrm>
            <a:off x="642950" y="1546775"/>
            <a:ext cx="10371000" cy="39414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Century Gothic"/>
              <a:buChar char="●"/>
            </a:pPr>
            <a:r>
              <a:rPr lang="en-US" sz="1700">
                <a:latin typeface="Century Gothic"/>
                <a:ea typeface="Century Gothic"/>
                <a:cs typeface="Century Gothic"/>
                <a:sym typeface="Century Gothic"/>
              </a:rPr>
              <a:t>Twitter suspended more than 59 million accounts in the span of 3 months from October 2017 to Dec 2017</a:t>
            </a:r>
            <a:endParaRPr sz="1700">
              <a:latin typeface="Century Gothic"/>
              <a:ea typeface="Century Gothic"/>
              <a:cs typeface="Century Gothic"/>
              <a:sym typeface="Century Gothic"/>
            </a:endParaRPr>
          </a:p>
          <a:p>
            <a:pPr indent="0" lvl="0" marL="457200" rtl="0" algn="l">
              <a:spcBef>
                <a:spcPts val="0"/>
              </a:spcBef>
              <a:spcAft>
                <a:spcPts val="0"/>
              </a:spcAft>
              <a:buNone/>
            </a:pPr>
            <a:r>
              <a:t/>
            </a:r>
            <a:endParaRPr sz="1700">
              <a:latin typeface="Century Gothic"/>
              <a:ea typeface="Century Gothic"/>
              <a:cs typeface="Century Gothic"/>
              <a:sym typeface="Century Gothic"/>
            </a:endParaRPr>
          </a:p>
          <a:p>
            <a:pPr indent="-336550" lvl="0" marL="457200" rtl="0" algn="l">
              <a:spcBef>
                <a:spcPts val="0"/>
              </a:spcBef>
              <a:spcAft>
                <a:spcPts val="0"/>
              </a:spcAft>
              <a:buSzPts val="1700"/>
              <a:buFont typeface="Century Gothic"/>
              <a:buChar char="●"/>
            </a:pPr>
            <a:r>
              <a:rPr lang="en-US" sz="1700">
                <a:latin typeface="Century Gothic"/>
                <a:ea typeface="Century Gothic"/>
                <a:cs typeface="Century Gothic"/>
                <a:sym typeface="Century Gothic"/>
              </a:rPr>
              <a:t>In the months of May through June 2018, Twitter suspended another 70 million accounts.</a:t>
            </a:r>
            <a:endParaRPr sz="1700">
              <a:latin typeface="Century Gothic"/>
              <a:ea typeface="Century Gothic"/>
              <a:cs typeface="Century Gothic"/>
              <a:sym typeface="Century Gothic"/>
            </a:endParaRPr>
          </a:p>
          <a:p>
            <a:pPr indent="0" lvl="0" marL="457200" rtl="0" algn="l">
              <a:spcBef>
                <a:spcPts val="0"/>
              </a:spcBef>
              <a:spcAft>
                <a:spcPts val="0"/>
              </a:spcAft>
              <a:buNone/>
            </a:pPr>
            <a:r>
              <a:t/>
            </a:r>
            <a:endParaRPr sz="1700">
              <a:latin typeface="Century Gothic"/>
              <a:ea typeface="Century Gothic"/>
              <a:cs typeface="Century Gothic"/>
              <a:sym typeface="Century Gothic"/>
            </a:endParaRPr>
          </a:p>
          <a:p>
            <a:pPr indent="-336550" lvl="0" marL="457200" rtl="0" algn="l">
              <a:spcBef>
                <a:spcPts val="0"/>
              </a:spcBef>
              <a:spcAft>
                <a:spcPts val="0"/>
              </a:spcAft>
              <a:buSzPts val="1700"/>
              <a:buFont typeface="Century Gothic"/>
              <a:buChar char="●"/>
            </a:pPr>
            <a:r>
              <a:rPr lang="en-US" sz="1700">
                <a:latin typeface="Century Gothic"/>
                <a:ea typeface="Century Gothic"/>
                <a:cs typeface="Century Gothic"/>
                <a:sym typeface="Century Gothic"/>
              </a:rPr>
              <a:t>The company did not respond to questions regarding the reason for the purge.</a:t>
            </a:r>
            <a:endParaRPr sz="1700">
              <a:latin typeface="Century Gothic"/>
              <a:ea typeface="Century Gothic"/>
              <a:cs typeface="Century Gothic"/>
              <a:sym typeface="Century Gothic"/>
            </a:endParaRPr>
          </a:p>
          <a:p>
            <a:pPr indent="0" lvl="0" marL="457200" rtl="0" algn="l">
              <a:spcBef>
                <a:spcPts val="0"/>
              </a:spcBef>
              <a:spcAft>
                <a:spcPts val="0"/>
              </a:spcAft>
              <a:buNone/>
            </a:pPr>
            <a:r>
              <a:t/>
            </a:r>
            <a:endParaRPr sz="1700">
              <a:latin typeface="Century Gothic"/>
              <a:ea typeface="Century Gothic"/>
              <a:cs typeface="Century Gothic"/>
              <a:sym typeface="Century Gothic"/>
            </a:endParaRPr>
          </a:p>
          <a:p>
            <a:pPr indent="-336550" lvl="0" marL="457200" rtl="0" algn="l">
              <a:spcBef>
                <a:spcPts val="0"/>
              </a:spcBef>
              <a:spcAft>
                <a:spcPts val="0"/>
              </a:spcAft>
              <a:buSzPts val="1700"/>
              <a:buFont typeface="Century Gothic"/>
              <a:buChar char="●"/>
            </a:pPr>
            <a:r>
              <a:rPr lang="en-US" sz="1700">
                <a:latin typeface="Century Gothic"/>
                <a:ea typeface="Century Gothic"/>
                <a:cs typeface="Century Gothic"/>
                <a:sym typeface="Century Gothic"/>
              </a:rPr>
              <a:t>After the purge, Twitter lost around 7.7 million followers, thus becoming the most affected party of the purge</a:t>
            </a:r>
            <a:endParaRPr sz="1700">
              <a:latin typeface="Century Gothic"/>
              <a:ea typeface="Century Gothic"/>
              <a:cs typeface="Century Gothic"/>
              <a:sym typeface="Century Gothic"/>
            </a:endParaRPr>
          </a:p>
        </p:txBody>
      </p:sp>
      <p:sp>
        <p:nvSpPr>
          <p:cNvPr id="507" name="Google Shape;507;p59"/>
          <p:cNvSpPr txBox="1"/>
          <p:nvPr/>
        </p:nvSpPr>
        <p:spPr>
          <a:xfrm>
            <a:off x="1309775" y="4910550"/>
            <a:ext cx="9569400" cy="5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Century Gothic"/>
                <a:ea typeface="Century Gothic"/>
                <a:cs typeface="Century Gothic"/>
                <a:sym typeface="Century Gothic"/>
              </a:rPr>
              <a:t>Source 1: https://www.forbes.com/sites/kalevleetaru/2018/07/21/twitters-great-bot-purge-and-can-we-really-trust-active-user-numbers/</a:t>
            </a:r>
            <a:endParaRPr sz="1100">
              <a:latin typeface="Century Gothic"/>
              <a:ea typeface="Century Gothic"/>
              <a:cs typeface="Century Gothic"/>
              <a:sym typeface="Century Gothic"/>
            </a:endParaRPr>
          </a:p>
          <a:p>
            <a:pPr indent="0" lvl="0" marL="0" rtl="0" algn="l">
              <a:spcBef>
                <a:spcPts val="0"/>
              </a:spcBef>
              <a:spcAft>
                <a:spcPts val="0"/>
              </a:spcAft>
              <a:buNone/>
            </a:pPr>
            <a:r>
              <a:rPr lang="en-US" sz="1100">
                <a:latin typeface="Century Gothic"/>
                <a:ea typeface="Century Gothic"/>
                <a:cs typeface="Century Gothic"/>
                <a:sym typeface="Century Gothic"/>
              </a:rPr>
              <a:t>Source 2: https://www.marketwatch.com/story/who-lost-the-most-followers-in-twitters-sweeping-bot-purge-twitter-2018-08-01</a:t>
            </a:r>
            <a:endParaRPr sz="1100">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0"/>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513" name="Google Shape;513;p60"/>
          <p:cNvSpPr txBox="1"/>
          <p:nvPr/>
        </p:nvSpPr>
        <p:spPr>
          <a:xfrm>
            <a:off x="0" y="6356375"/>
            <a:ext cx="113097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“Follower Factory”</a:t>
            </a:r>
            <a:r>
              <a:rPr lang="en-US" sz="1000">
                <a:latin typeface="Century Gothic"/>
                <a:ea typeface="Century Gothic"/>
                <a:cs typeface="Century Gothic"/>
                <a:sym typeface="Century Gothic"/>
              </a:rPr>
              <a:t> Based on https://www.nytimes.com/interactive/2018/01/27/technology/social-media-bots.html 		#cs895f20</a:t>
            </a:r>
            <a:endParaRPr>
              <a:latin typeface="Century Gothic"/>
              <a:ea typeface="Century Gothic"/>
              <a:cs typeface="Century Gothic"/>
              <a:sym typeface="Century Gothic"/>
            </a:endParaRPr>
          </a:p>
        </p:txBody>
      </p:sp>
      <p:sp>
        <p:nvSpPr>
          <p:cNvPr id="514" name="Google Shape;514;p60"/>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sz="2600"/>
              <a:t>Key Takeaways</a:t>
            </a:r>
            <a:endParaRPr sz="2600"/>
          </a:p>
        </p:txBody>
      </p:sp>
      <p:sp>
        <p:nvSpPr>
          <p:cNvPr id="515" name="Google Shape;515;p60"/>
          <p:cNvSpPr txBox="1"/>
          <p:nvPr/>
        </p:nvSpPr>
        <p:spPr>
          <a:xfrm>
            <a:off x="618600" y="1631850"/>
            <a:ext cx="10761600" cy="42342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Font typeface="Century Gothic"/>
              <a:buChar char="●"/>
            </a:pPr>
            <a:r>
              <a:rPr lang="en-US" sz="1700">
                <a:latin typeface="Century Gothic"/>
                <a:ea typeface="Century Gothic"/>
                <a:cs typeface="Century Gothic"/>
                <a:sym typeface="Century Gothic"/>
              </a:rPr>
              <a:t>Fake accounts based out of real people, people like Jessica Rychly, are being used as “high quality” bots</a:t>
            </a:r>
            <a:endParaRPr sz="1700">
              <a:latin typeface="Century Gothic"/>
              <a:ea typeface="Century Gothic"/>
              <a:cs typeface="Century Gothic"/>
              <a:sym typeface="Century Gothic"/>
            </a:endParaRPr>
          </a:p>
          <a:p>
            <a:pPr indent="0" lvl="0" marL="457200" rtl="0" algn="l">
              <a:spcBef>
                <a:spcPts val="0"/>
              </a:spcBef>
              <a:spcAft>
                <a:spcPts val="0"/>
              </a:spcAft>
              <a:buNone/>
            </a:pPr>
            <a:r>
              <a:t/>
            </a:r>
            <a:endParaRPr sz="1700">
              <a:latin typeface="Century Gothic"/>
              <a:ea typeface="Century Gothic"/>
              <a:cs typeface="Century Gothic"/>
              <a:sym typeface="Century Gothic"/>
            </a:endParaRPr>
          </a:p>
          <a:p>
            <a:pPr indent="-336550" lvl="0" marL="457200" rtl="0" algn="l">
              <a:spcBef>
                <a:spcPts val="0"/>
              </a:spcBef>
              <a:spcAft>
                <a:spcPts val="0"/>
              </a:spcAft>
              <a:buSzPts val="1700"/>
              <a:buFont typeface="Century Gothic"/>
              <a:buChar char="●"/>
            </a:pPr>
            <a:r>
              <a:rPr lang="en-US" sz="1700">
                <a:latin typeface="Century Gothic"/>
                <a:ea typeface="Century Gothic"/>
                <a:cs typeface="Century Gothic"/>
                <a:sym typeface="Century Gothic"/>
              </a:rPr>
              <a:t>Twitter has taken a more reactive approach rather than a proactive one in combating the increase in bot accounts till the middle of 2017</a:t>
            </a:r>
            <a:r>
              <a:rPr lang="en-US" sz="1700">
                <a:latin typeface="Century Gothic"/>
                <a:ea typeface="Century Gothic"/>
                <a:cs typeface="Century Gothic"/>
                <a:sym typeface="Century Gothic"/>
              </a:rPr>
              <a:t>.</a:t>
            </a:r>
            <a:endParaRPr sz="1700">
              <a:latin typeface="Century Gothic"/>
              <a:ea typeface="Century Gothic"/>
              <a:cs typeface="Century Gothic"/>
              <a:sym typeface="Century Gothic"/>
            </a:endParaRPr>
          </a:p>
          <a:p>
            <a:pPr indent="0" lvl="0" marL="457200" rtl="0" algn="l">
              <a:spcBef>
                <a:spcPts val="0"/>
              </a:spcBef>
              <a:spcAft>
                <a:spcPts val="0"/>
              </a:spcAft>
              <a:buNone/>
            </a:pPr>
            <a:r>
              <a:t/>
            </a:r>
            <a:endParaRPr sz="1700">
              <a:latin typeface="Century Gothic"/>
              <a:ea typeface="Century Gothic"/>
              <a:cs typeface="Century Gothic"/>
              <a:sym typeface="Century Gothic"/>
            </a:endParaRPr>
          </a:p>
          <a:p>
            <a:pPr indent="-336550" lvl="0" marL="457200" rtl="0" algn="l">
              <a:spcBef>
                <a:spcPts val="0"/>
              </a:spcBef>
              <a:spcAft>
                <a:spcPts val="0"/>
              </a:spcAft>
              <a:buSzPts val="1700"/>
              <a:buFont typeface="Century Gothic"/>
              <a:buChar char="●"/>
            </a:pPr>
            <a:r>
              <a:rPr lang="en-US" sz="1700">
                <a:latin typeface="Century Gothic"/>
                <a:ea typeface="Century Gothic"/>
                <a:cs typeface="Century Gothic"/>
                <a:sym typeface="Century Gothic"/>
              </a:rPr>
              <a:t>Twitter and other social media companies have also introduced highly engaging mechanisms like real-time metrics update, which feeds into the increasing use of bots.</a:t>
            </a:r>
            <a:endParaRPr sz="1700">
              <a:latin typeface="Century Gothic"/>
              <a:ea typeface="Century Gothic"/>
              <a:cs typeface="Century Gothic"/>
              <a:sym typeface="Century Gothic"/>
            </a:endParaRPr>
          </a:p>
          <a:p>
            <a:pPr indent="0" lvl="0" marL="457200" rtl="0" algn="l">
              <a:spcBef>
                <a:spcPts val="0"/>
              </a:spcBef>
              <a:spcAft>
                <a:spcPts val="0"/>
              </a:spcAft>
              <a:buNone/>
            </a:pPr>
            <a:r>
              <a:t/>
            </a:r>
            <a:endParaRPr sz="1700">
              <a:latin typeface="Century Gothic"/>
              <a:ea typeface="Century Gothic"/>
              <a:cs typeface="Century Gothic"/>
              <a:sym typeface="Century Gothic"/>
            </a:endParaRPr>
          </a:p>
          <a:p>
            <a:pPr indent="-336550" lvl="0" marL="457200" rtl="0" algn="l">
              <a:spcBef>
                <a:spcPts val="0"/>
              </a:spcBef>
              <a:spcAft>
                <a:spcPts val="0"/>
              </a:spcAft>
              <a:buSzPts val="1700"/>
              <a:buFont typeface="Century Gothic"/>
              <a:buChar char="●"/>
            </a:pPr>
            <a:r>
              <a:rPr lang="en-US" sz="1700">
                <a:latin typeface="Century Gothic"/>
                <a:ea typeface="Century Gothic"/>
                <a:cs typeface="Century Gothic"/>
                <a:sym typeface="Century Gothic"/>
              </a:rPr>
              <a:t>Companies like Devumi outsource the bots that are used. </a:t>
            </a:r>
            <a:endParaRPr sz="1700">
              <a:latin typeface="Century Gothic"/>
              <a:ea typeface="Century Gothic"/>
              <a:cs typeface="Century Gothic"/>
              <a:sym typeface="Century Gothic"/>
            </a:endParaRPr>
          </a:p>
          <a:p>
            <a:pPr indent="0" lvl="0" marL="0" rtl="0" algn="l">
              <a:spcBef>
                <a:spcPts val="0"/>
              </a:spcBef>
              <a:spcAft>
                <a:spcPts val="0"/>
              </a:spcAft>
              <a:buNone/>
            </a:pPr>
            <a:r>
              <a:t/>
            </a:r>
            <a:endParaRPr sz="1700">
              <a:latin typeface="Century Gothic"/>
              <a:ea typeface="Century Gothic"/>
              <a:cs typeface="Century Gothic"/>
              <a:sym typeface="Century Gothic"/>
            </a:endParaRPr>
          </a:p>
          <a:p>
            <a:pPr indent="-336550" lvl="0" marL="457200" rtl="0" algn="l">
              <a:spcBef>
                <a:spcPts val="0"/>
              </a:spcBef>
              <a:spcAft>
                <a:spcPts val="0"/>
              </a:spcAft>
              <a:buSzPts val="1700"/>
              <a:buFont typeface="Century Gothic"/>
              <a:buChar char="●"/>
            </a:pPr>
            <a:r>
              <a:rPr lang="en-US" sz="1700">
                <a:latin typeface="Century Gothic"/>
                <a:ea typeface="Century Gothic"/>
                <a:cs typeface="Century Gothic"/>
                <a:sym typeface="Century Gothic"/>
              </a:rPr>
              <a:t>From the end of 2017 to the middle of 2018, 129 million bot accounts were purged by Twitter. The simple magnitude of the bots found and the uncountable others that are still present reveals the true enticement that cheap ways to increase the user’s metrics hold for social media users.</a:t>
            </a:r>
            <a:endParaRPr sz="1700">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4"/>
          <p:cNvSpPr txBox="1"/>
          <p:nvPr>
            <p:ph type="title"/>
          </p:nvPr>
        </p:nvSpPr>
        <p:spPr>
          <a:xfrm>
            <a:off x="439615" y="365126"/>
            <a:ext cx="11309839" cy="97130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The real Jessica Rychly</a:t>
            </a:r>
            <a:endParaRPr/>
          </a:p>
        </p:txBody>
      </p:sp>
      <p:sp>
        <p:nvSpPr>
          <p:cNvPr id="314" name="Google Shape;314;p44"/>
          <p:cNvSpPr txBox="1"/>
          <p:nvPr>
            <p:ph idx="12" type="sldNum"/>
          </p:nvPr>
        </p:nvSpPr>
        <p:spPr>
          <a:xfrm>
            <a:off x="9006254"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315" name="Google Shape;315;p44"/>
          <p:cNvSpPr txBox="1"/>
          <p:nvPr/>
        </p:nvSpPr>
        <p:spPr>
          <a:xfrm>
            <a:off x="0" y="6356375"/>
            <a:ext cx="113097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“Follower Factory”</a:t>
            </a:r>
            <a:r>
              <a:rPr lang="en-US" sz="1000">
                <a:latin typeface="Century Gothic"/>
                <a:ea typeface="Century Gothic"/>
                <a:cs typeface="Century Gothic"/>
                <a:sym typeface="Century Gothic"/>
              </a:rPr>
              <a:t> Based on https://www.nytimes.com/interactive/2018/01/27/technology/social-media-bots.html 		#cs895f20</a:t>
            </a:r>
            <a:endParaRPr>
              <a:latin typeface="Century Gothic"/>
              <a:ea typeface="Century Gothic"/>
              <a:cs typeface="Century Gothic"/>
              <a:sym typeface="Century Gothic"/>
            </a:endParaRPr>
          </a:p>
        </p:txBody>
      </p:sp>
      <p:pic>
        <p:nvPicPr>
          <p:cNvPr id="316" name="Google Shape;316;p44"/>
          <p:cNvPicPr preferRelativeResize="0"/>
          <p:nvPr/>
        </p:nvPicPr>
        <p:blipFill rotWithShape="1">
          <a:blip r:embed="rId3">
            <a:alphaModFix/>
          </a:blip>
          <a:srcRect b="0" l="2588" r="2579" t="0"/>
          <a:stretch/>
        </p:blipFill>
        <p:spPr>
          <a:xfrm>
            <a:off x="439625" y="1158475"/>
            <a:ext cx="2882618" cy="4569387"/>
          </a:xfrm>
          <a:prstGeom prst="rect">
            <a:avLst/>
          </a:prstGeom>
          <a:noFill/>
          <a:ln>
            <a:noFill/>
          </a:ln>
        </p:spPr>
      </p:pic>
      <p:pic>
        <p:nvPicPr>
          <p:cNvPr id="317" name="Google Shape;317;p44"/>
          <p:cNvPicPr preferRelativeResize="0"/>
          <p:nvPr/>
        </p:nvPicPr>
        <p:blipFill>
          <a:blip r:embed="rId4">
            <a:alphaModFix/>
          </a:blip>
          <a:stretch>
            <a:fillRect/>
          </a:stretch>
        </p:blipFill>
        <p:spPr>
          <a:xfrm>
            <a:off x="3970509" y="1158475"/>
            <a:ext cx="2944541" cy="4513767"/>
          </a:xfrm>
          <a:prstGeom prst="rect">
            <a:avLst/>
          </a:prstGeom>
          <a:noFill/>
          <a:ln>
            <a:noFill/>
          </a:ln>
        </p:spPr>
      </p:pic>
      <p:sp>
        <p:nvSpPr>
          <p:cNvPr id="318" name="Google Shape;318;p44"/>
          <p:cNvSpPr txBox="1"/>
          <p:nvPr/>
        </p:nvSpPr>
        <p:spPr>
          <a:xfrm>
            <a:off x="7299100" y="2058450"/>
            <a:ext cx="4450200" cy="3146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entury Gothic"/>
              <a:buChar char="●"/>
            </a:pPr>
            <a:r>
              <a:rPr lang="en-US" sz="1600">
                <a:latin typeface="Century Gothic"/>
                <a:ea typeface="Century Gothic"/>
                <a:cs typeface="Century Gothic"/>
                <a:sym typeface="Century Gothic"/>
              </a:rPr>
              <a:t>The real Jessica Rychly is a teenager from Minnesota who likes reading books and the rapper Post Malone</a:t>
            </a:r>
            <a:endParaRPr sz="1600">
              <a:latin typeface="Century Gothic"/>
              <a:ea typeface="Century Gothic"/>
              <a:cs typeface="Century Gothic"/>
              <a:sym typeface="Century Gothic"/>
            </a:endParaRPr>
          </a:p>
          <a:p>
            <a:pPr indent="-330200" lvl="0" marL="457200" rtl="0" algn="l">
              <a:spcBef>
                <a:spcPts val="0"/>
              </a:spcBef>
              <a:spcAft>
                <a:spcPts val="0"/>
              </a:spcAft>
              <a:buSzPts val="1600"/>
              <a:buFont typeface="Century Gothic"/>
              <a:buChar char="●"/>
            </a:pPr>
            <a:r>
              <a:rPr lang="en-US" sz="1600">
                <a:latin typeface="Century Gothic"/>
                <a:ea typeface="Century Gothic"/>
                <a:cs typeface="Century Gothic"/>
                <a:sym typeface="Century Gothic"/>
              </a:rPr>
              <a:t>Another account with the same name, same bio and same profile picture is available on Twitter.</a:t>
            </a:r>
            <a:endParaRPr sz="1600">
              <a:latin typeface="Century Gothic"/>
              <a:ea typeface="Century Gothic"/>
              <a:cs typeface="Century Gothic"/>
              <a:sym typeface="Century Gothic"/>
            </a:endParaRPr>
          </a:p>
          <a:p>
            <a:pPr indent="-330200" lvl="0" marL="457200" rtl="0" algn="l">
              <a:spcBef>
                <a:spcPts val="0"/>
              </a:spcBef>
              <a:spcAft>
                <a:spcPts val="0"/>
              </a:spcAft>
              <a:buSzPts val="1600"/>
              <a:buFont typeface="Century Gothic"/>
              <a:buChar char="●"/>
            </a:pPr>
            <a:r>
              <a:rPr lang="en-US" sz="1600">
                <a:latin typeface="Century Gothic"/>
                <a:ea typeface="Century Gothic"/>
                <a:cs typeface="Century Gothic"/>
                <a:sym typeface="Century Gothic"/>
              </a:rPr>
              <a:t>The other account promotes crypto currency, a radio station in Ghana and sometimes tweets in Arabic and Indonesian.</a:t>
            </a:r>
            <a:endParaRPr sz="1600">
              <a:latin typeface="Century Gothic"/>
              <a:ea typeface="Century Gothic"/>
              <a:cs typeface="Century Gothic"/>
              <a:sym typeface="Century Gothic"/>
            </a:endParaRPr>
          </a:p>
          <a:p>
            <a:pPr indent="-330200" lvl="0" marL="457200" rtl="0" algn="l">
              <a:spcBef>
                <a:spcPts val="0"/>
              </a:spcBef>
              <a:spcAft>
                <a:spcPts val="0"/>
              </a:spcAft>
              <a:buSzPts val="1600"/>
              <a:buFont typeface="Century Gothic"/>
              <a:buChar char="●"/>
            </a:pPr>
            <a:r>
              <a:rPr lang="en-US" sz="1600">
                <a:latin typeface="Century Gothic"/>
                <a:ea typeface="Century Gothic"/>
                <a:cs typeface="Century Gothic"/>
                <a:sym typeface="Century Gothic"/>
              </a:rPr>
              <a:t>The other account was created by Devumi</a:t>
            </a:r>
            <a:endParaRPr sz="1600">
              <a:latin typeface="Century Gothic"/>
              <a:ea typeface="Century Gothic"/>
              <a:cs typeface="Century Gothic"/>
              <a:sym typeface="Century Gothic"/>
            </a:endParaRPr>
          </a:p>
        </p:txBody>
      </p:sp>
      <p:sp>
        <p:nvSpPr>
          <p:cNvPr id="319" name="Google Shape;319;p44"/>
          <p:cNvSpPr txBox="1"/>
          <p:nvPr/>
        </p:nvSpPr>
        <p:spPr>
          <a:xfrm>
            <a:off x="439625" y="5937496"/>
            <a:ext cx="5855400" cy="35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Century Gothic"/>
                <a:ea typeface="Century Gothic"/>
                <a:cs typeface="Century Gothic"/>
                <a:sym typeface="Century Gothic"/>
              </a:rPr>
              <a:t>https://www.nytimes.com/interactive/2018/01/27/technology/social-media-bots.html</a:t>
            </a:r>
            <a:endParaRPr sz="900">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5"/>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Devumi is a company that sells ghost followers</a:t>
            </a:r>
            <a:endParaRPr/>
          </a:p>
        </p:txBody>
      </p:sp>
      <p:sp>
        <p:nvSpPr>
          <p:cNvPr id="325" name="Google Shape;325;p45"/>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326" name="Google Shape;326;p45"/>
          <p:cNvSpPr txBox="1"/>
          <p:nvPr/>
        </p:nvSpPr>
        <p:spPr>
          <a:xfrm>
            <a:off x="0" y="6356375"/>
            <a:ext cx="113097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“Follower Factory”</a:t>
            </a:r>
            <a:r>
              <a:rPr lang="en-US" sz="1000">
                <a:latin typeface="Century Gothic"/>
                <a:ea typeface="Century Gothic"/>
                <a:cs typeface="Century Gothic"/>
                <a:sym typeface="Century Gothic"/>
              </a:rPr>
              <a:t> Based on https://www.nytimes.com/interactive/2018/01/27/technology/social-media-bots.html 		#cs895f20</a:t>
            </a:r>
            <a:endParaRPr>
              <a:latin typeface="Century Gothic"/>
              <a:ea typeface="Century Gothic"/>
              <a:cs typeface="Century Gothic"/>
              <a:sym typeface="Century Gothic"/>
            </a:endParaRPr>
          </a:p>
        </p:txBody>
      </p:sp>
      <p:pic>
        <p:nvPicPr>
          <p:cNvPr id="327" name="Google Shape;327;p45"/>
          <p:cNvPicPr preferRelativeResize="0"/>
          <p:nvPr/>
        </p:nvPicPr>
        <p:blipFill>
          <a:blip r:embed="rId3">
            <a:alphaModFix/>
          </a:blip>
          <a:stretch>
            <a:fillRect/>
          </a:stretch>
        </p:blipFill>
        <p:spPr>
          <a:xfrm>
            <a:off x="877513" y="1499425"/>
            <a:ext cx="10433925" cy="3686650"/>
          </a:xfrm>
          <a:prstGeom prst="rect">
            <a:avLst/>
          </a:prstGeom>
          <a:noFill/>
          <a:ln>
            <a:noFill/>
          </a:ln>
        </p:spPr>
      </p:pic>
      <p:sp>
        <p:nvSpPr>
          <p:cNvPr id="328" name="Google Shape;328;p45"/>
          <p:cNvSpPr txBox="1"/>
          <p:nvPr/>
        </p:nvSpPr>
        <p:spPr>
          <a:xfrm>
            <a:off x="3468875" y="5261650"/>
            <a:ext cx="5251200" cy="31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Century Gothic"/>
                <a:ea typeface="Century Gothic"/>
                <a:cs typeface="Century Gothic"/>
                <a:sym typeface="Century Gothic"/>
              </a:rPr>
              <a:t>https://web.archive.org/web/20151006191910/https://devumi.com/</a:t>
            </a:r>
            <a:endParaRPr sz="900">
              <a:latin typeface="Century Gothic"/>
              <a:ea typeface="Century Gothic"/>
              <a:cs typeface="Century Gothic"/>
              <a:sym typeface="Century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6"/>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“Bot Master” German Calas - Founder of Devumi </a:t>
            </a:r>
            <a:endParaRPr/>
          </a:p>
        </p:txBody>
      </p:sp>
      <p:sp>
        <p:nvSpPr>
          <p:cNvPr id="334" name="Google Shape;334;p46"/>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335" name="Google Shape;335;p46"/>
          <p:cNvSpPr txBox="1"/>
          <p:nvPr/>
        </p:nvSpPr>
        <p:spPr>
          <a:xfrm>
            <a:off x="0" y="6356375"/>
            <a:ext cx="113097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“Follower Factory”</a:t>
            </a:r>
            <a:r>
              <a:rPr lang="en-US" sz="1000">
                <a:latin typeface="Century Gothic"/>
                <a:ea typeface="Century Gothic"/>
                <a:cs typeface="Century Gothic"/>
                <a:sym typeface="Century Gothic"/>
              </a:rPr>
              <a:t> Based on https://www.nytimes.com/interactive/2018/01/27/technology/social-media-bots.html 		#cs895f20</a:t>
            </a:r>
            <a:endParaRPr>
              <a:latin typeface="Century Gothic"/>
              <a:ea typeface="Century Gothic"/>
              <a:cs typeface="Century Gothic"/>
              <a:sym typeface="Century Gothic"/>
            </a:endParaRPr>
          </a:p>
        </p:txBody>
      </p:sp>
      <p:sp>
        <p:nvSpPr>
          <p:cNvPr id="336" name="Google Shape;336;p46"/>
          <p:cNvSpPr txBox="1"/>
          <p:nvPr/>
        </p:nvSpPr>
        <p:spPr>
          <a:xfrm>
            <a:off x="3468875" y="5368300"/>
            <a:ext cx="5251200" cy="31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Century Gothic"/>
                <a:ea typeface="Century Gothic"/>
                <a:cs typeface="Century Gothic"/>
                <a:sym typeface="Century Gothic"/>
              </a:rPr>
              <a:t>https://www.linkedin.com/in/german-calas/</a:t>
            </a:r>
            <a:endParaRPr sz="900">
              <a:latin typeface="Century Gothic"/>
              <a:ea typeface="Century Gothic"/>
              <a:cs typeface="Century Gothic"/>
              <a:sym typeface="Century Gothic"/>
            </a:endParaRPr>
          </a:p>
        </p:txBody>
      </p:sp>
      <p:pic>
        <p:nvPicPr>
          <p:cNvPr id="337" name="Google Shape;337;p46"/>
          <p:cNvPicPr preferRelativeResize="0"/>
          <p:nvPr/>
        </p:nvPicPr>
        <p:blipFill rotWithShape="1">
          <a:blip r:embed="rId3">
            <a:alphaModFix/>
          </a:blip>
          <a:srcRect b="2040" l="0" r="0" t="-2040"/>
          <a:stretch/>
        </p:blipFill>
        <p:spPr>
          <a:xfrm>
            <a:off x="1633275" y="1559177"/>
            <a:ext cx="8925450" cy="3739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Do’s and Don’ts of automating Twitter</a:t>
            </a:r>
            <a:endParaRPr/>
          </a:p>
        </p:txBody>
      </p:sp>
      <p:sp>
        <p:nvSpPr>
          <p:cNvPr id="343" name="Google Shape;343;p47"/>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344" name="Google Shape;344;p47"/>
          <p:cNvSpPr txBox="1"/>
          <p:nvPr/>
        </p:nvSpPr>
        <p:spPr>
          <a:xfrm>
            <a:off x="0" y="6356375"/>
            <a:ext cx="113097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“Follower Factory”</a:t>
            </a:r>
            <a:r>
              <a:rPr lang="en-US" sz="1000">
                <a:latin typeface="Century Gothic"/>
                <a:ea typeface="Century Gothic"/>
                <a:cs typeface="Century Gothic"/>
                <a:sym typeface="Century Gothic"/>
              </a:rPr>
              <a:t> Based on https://www.nytimes.com/interactive/2018/01/27/technology/social-media-bots.html 		#cs895f20</a:t>
            </a:r>
            <a:endParaRPr>
              <a:latin typeface="Century Gothic"/>
              <a:ea typeface="Century Gothic"/>
              <a:cs typeface="Century Gothic"/>
              <a:sym typeface="Century Gothic"/>
            </a:endParaRPr>
          </a:p>
        </p:txBody>
      </p:sp>
      <p:sp>
        <p:nvSpPr>
          <p:cNvPr id="345" name="Google Shape;345;p47"/>
          <p:cNvSpPr txBox="1"/>
          <p:nvPr/>
        </p:nvSpPr>
        <p:spPr>
          <a:xfrm>
            <a:off x="3470400" y="5613763"/>
            <a:ext cx="5251200" cy="31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Century Gothic"/>
                <a:ea typeface="Century Gothic"/>
                <a:cs typeface="Century Gothic"/>
                <a:sym typeface="Century Gothic"/>
              </a:rPr>
              <a:t>https://help.twitter.com/en/rules-and-policies/twitter-automation</a:t>
            </a:r>
            <a:endParaRPr sz="900">
              <a:latin typeface="Century Gothic"/>
              <a:ea typeface="Century Gothic"/>
              <a:cs typeface="Century Gothic"/>
              <a:sym typeface="Century Gothic"/>
            </a:endParaRPr>
          </a:p>
        </p:txBody>
      </p:sp>
      <p:pic>
        <p:nvPicPr>
          <p:cNvPr id="346" name="Google Shape;346;p47"/>
          <p:cNvPicPr preferRelativeResize="0"/>
          <p:nvPr/>
        </p:nvPicPr>
        <p:blipFill>
          <a:blip r:embed="rId3">
            <a:alphaModFix/>
          </a:blip>
          <a:stretch>
            <a:fillRect/>
          </a:stretch>
        </p:blipFill>
        <p:spPr>
          <a:xfrm>
            <a:off x="-15475" y="1336525"/>
            <a:ext cx="6265647" cy="4082842"/>
          </a:xfrm>
          <a:prstGeom prst="rect">
            <a:avLst/>
          </a:prstGeom>
          <a:noFill/>
          <a:ln>
            <a:noFill/>
          </a:ln>
        </p:spPr>
      </p:pic>
      <p:pic>
        <p:nvPicPr>
          <p:cNvPr id="347" name="Google Shape;347;p47"/>
          <p:cNvPicPr preferRelativeResize="0"/>
          <p:nvPr/>
        </p:nvPicPr>
        <p:blipFill>
          <a:blip r:embed="rId4">
            <a:alphaModFix/>
          </a:blip>
          <a:stretch>
            <a:fillRect/>
          </a:stretch>
        </p:blipFill>
        <p:spPr>
          <a:xfrm>
            <a:off x="6250173" y="1336525"/>
            <a:ext cx="5926352" cy="34608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8"/>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Benign bots</a:t>
            </a:r>
            <a:endParaRPr/>
          </a:p>
        </p:txBody>
      </p:sp>
      <p:sp>
        <p:nvSpPr>
          <p:cNvPr id="353" name="Google Shape;353;p48"/>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354" name="Google Shape;354;p48"/>
          <p:cNvSpPr txBox="1"/>
          <p:nvPr/>
        </p:nvSpPr>
        <p:spPr>
          <a:xfrm>
            <a:off x="0" y="6356375"/>
            <a:ext cx="113097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“Follower Factory”</a:t>
            </a:r>
            <a:r>
              <a:rPr lang="en-US" sz="1000">
                <a:latin typeface="Century Gothic"/>
                <a:ea typeface="Century Gothic"/>
                <a:cs typeface="Century Gothic"/>
                <a:sym typeface="Century Gothic"/>
              </a:rPr>
              <a:t> Based on https://www.nytimes.com/interactive/2018/01/27/technology/social-media-bots.html 		#cs895f20</a:t>
            </a:r>
            <a:endParaRPr>
              <a:latin typeface="Century Gothic"/>
              <a:ea typeface="Century Gothic"/>
              <a:cs typeface="Century Gothic"/>
              <a:sym typeface="Century Gothic"/>
            </a:endParaRPr>
          </a:p>
        </p:txBody>
      </p:sp>
      <p:pic>
        <p:nvPicPr>
          <p:cNvPr id="355" name="Google Shape;355;p48"/>
          <p:cNvPicPr preferRelativeResize="0"/>
          <p:nvPr/>
        </p:nvPicPr>
        <p:blipFill>
          <a:blip r:embed="rId3">
            <a:alphaModFix/>
          </a:blip>
          <a:stretch>
            <a:fillRect/>
          </a:stretch>
        </p:blipFill>
        <p:spPr>
          <a:xfrm>
            <a:off x="1371025" y="1477450"/>
            <a:ext cx="9449950" cy="1657325"/>
          </a:xfrm>
          <a:prstGeom prst="rect">
            <a:avLst/>
          </a:prstGeom>
          <a:noFill/>
          <a:ln>
            <a:noFill/>
          </a:ln>
        </p:spPr>
      </p:pic>
      <p:sp>
        <p:nvSpPr>
          <p:cNvPr id="356" name="Google Shape;356;p48"/>
          <p:cNvSpPr txBox="1"/>
          <p:nvPr/>
        </p:nvSpPr>
        <p:spPr>
          <a:xfrm>
            <a:off x="1371025" y="3185500"/>
            <a:ext cx="94500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latin typeface="Century Gothic"/>
                <a:ea typeface="Century Gothic"/>
                <a:cs typeface="Century Gothic"/>
                <a:sym typeface="Century Gothic"/>
              </a:rPr>
              <a:t>https://twitter.com/511hamptonroads/status/1337084735655436288</a:t>
            </a:r>
            <a:endParaRPr sz="1100">
              <a:latin typeface="Century Gothic"/>
              <a:ea typeface="Century Gothic"/>
              <a:cs typeface="Century Gothic"/>
              <a:sym typeface="Century Gothic"/>
            </a:endParaRPr>
          </a:p>
        </p:txBody>
      </p:sp>
      <p:pic>
        <p:nvPicPr>
          <p:cNvPr id="357" name="Google Shape;357;p48"/>
          <p:cNvPicPr preferRelativeResize="0"/>
          <p:nvPr/>
        </p:nvPicPr>
        <p:blipFill>
          <a:blip r:embed="rId4">
            <a:alphaModFix/>
          </a:blip>
          <a:stretch>
            <a:fillRect/>
          </a:stretch>
        </p:blipFill>
        <p:spPr>
          <a:xfrm>
            <a:off x="3693125" y="3550600"/>
            <a:ext cx="4969624" cy="2242201"/>
          </a:xfrm>
          <a:prstGeom prst="rect">
            <a:avLst/>
          </a:prstGeom>
          <a:noFill/>
          <a:ln>
            <a:noFill/>
          </a:ln>
        </p:spPr>
      </p:pic>
      <p:sp>
        <p:nvSpPr>
          <p:cNvPr id="358" name="Google Shape;358;p48"/>
          <p:cNvSpPr txBox="1"/>
          <p:nvPr/>
        </p:nvSpPr>
        <p:spPr>
          <a:xfrm>
            <a:off x="1369475" y="5792800"/>
            <a:ext cx="94500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100">
                <a:latin typeface="Century Gothic"/>
                <a:ea typeface="Century Gothic"/>
                <a:cs typeface="Century Gothic"/>
                <a:sym typeface="Century Gothic"/>
              </a:rPr>
              <a:t>https://twitter.com/icanhazmemento/status/1298998936447803397</a:t>
            </a:r>
            <a:endParaRPr sz="1100">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9"/>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Devumi’s</a:t>
            </a:r>
            <a:r>
              <a:rPr lang="en-US"/>
              <a:t> bots</a:t>
            </a:r>
            <a:endParaRPr/>
          </a:p>
        </p:txBody>
      </p:sp>
      <p:sp>
        <p:nvSpPr>
          <p:cNvPr id="364" name="Google Shape;364;p49"/>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365" name="Google Shape;365;p49"/>
          <p:cNvSpPr txBox="1"/>
          <p:nvPr/>
        </p:nvSpPr>
        <p:spPr>
          <a:xfrm>
            <a:off x="0" y="6356375"/>
            <a:ext cx="113097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“Follower Factory”</a:t>
            </a:r>
            <a:r>
              <a:rPr lang="en-US" sz="1000">
                <a:latin typeface="Century Gothic"/>
                <a:ea typeface="Century Gothic"/>
                <a:cs typeface="Century Gothic"/>
                <a:sym typeface="Century Gothic"/>
              </a:rPr>
              <a:t> Based on https://www.nytimes.com/interactive/2018/01/27/technology/social-media-bots.html 		#cs895f20</a:t>
            </a:r>
            <a:endParaRPr>
              <a:latin typeface="Century Gothic"/>
              <a:ea typeface="Century Gothic"/>
              <a:cs typeface="Century Gothic"/>
              <a:sym typeface="Century Gothic"/>
            </a:endParaRPr>
          </a:p>
        </p:txBody>
      </p:sp>
      <p:sp>
        <p:nvSpPr>
          <p:cNvPr id="366" name="Google Shape;366;p49"/>
          <p:cNvSpPr txBox="1"/>
          <p:nvPr/>
        </p:nvSpPr>
        <p:spPr>
          <a:xfrm>
            <a:off x="1808608" y="5153068"/>
            <a:ext cx="83571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Century Gothic"/>
                <a:ea typeface="Century Gothic"/>
                <a:cs typeface="Century Gothic"/>
                <a:sym typeface="Century Gothic"/>
              </a:rPr>
              <a:t>https://www.nytimes.com/interactive/2018/01/27/technology/social-media-bots.html</a:t>
            </a:r>
            <a:endParaRPr sz="900">
              <a:latin typeface="Century Gothic"/>
              <a:ea typeface="Century Gothic"/>
              <a:cs typeface="Century Gothic"/>
              <a:sym typeface="Century Gothic"/>
            </a:endParaRPr>
          </a:p>
        </p:txBody>
      </p:sp>
      <p:pic>
        <p:nvPicPr>
          <p:cNvPr id="367" name="Google Shape;367;p49"/>
          <p:cNvPicPr preferRelativeResize="0"/>
          <p:nvPr/>
        </p:nvPicPr>
        <p:blipFill>
          <a:blip r:embed="rId3">
            <a:alphaModFix/>
          </a:blip>
          <a:stretch>
            <a:fillRect/>
          </a:stretch>
        </p:blipFill>
        <p:spPr>
          <a:xfrm>
            <a:off x="574950" y="1667675"/>
            <a:ext cx="10974546" cy="3149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a:t>Color shifting and substitution to avoid detection</a:t>
            </a:r>
            <a:endParaRPr/>
          </a:p>
        </p:txBody>
      </p:sp>
      <p:sp>
        <p:nvSpPr>
          <p:cNvPr id="373" name="Google Shape;373;p50"/>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374" name="Google Shape;374;p50"/>
          <p:cNvSpPr txBox="1"/>
          <p:nvPr/>
        </p:nvSpPr>
        <p:spPr>
          <a:xfrm>
            <a:off x="0" y="6356375"/>
            <a:ext cx="113097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“Follower Factory”</a:t>
            </a:r>
            <a:r>
              <a:rPr lang="en-US" sz="1000">
                <a:latin typeface="Century Gothic"/>
                <a:ea typeface="Century Gothic"/>
                <a:cs typeface="Century Gothic"/>
                <a:sym typeface="Century Gothic"/>
              </a:rPr>
              <a:t> Based on https://www.nytimes.com/interactive/2018/01/27/technology/social-media-bots.html 		#cs895f20</a:t>
            </a:r>
            <a:endParaRPr>
              <a:latin typeface="Century Gothic"/>
              <a:ea typeface="Century Gothic"/>
              <a:cs typeface="Century Gothic"/>
              <a:sym typeface="Century Gothic"/>
            </a:endParaRPr>
          </a:p>
        </p:txBody>
      </p:sp>
      <p:sp>
        <p:nvSpPr>
          <p:cNvPr id="375" name="Google Shape;375;p50"/>
          <p:cNvSpPr txBox="1"/>
          <p:nvPr/>
        </p:nvSpPr>
        <p:spPr>
          <a:xfrm>
            <a:off x="1843510" y="5741244"/>
            <a:ext cx="7622700" cy="3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Century Gothic"/>
                <a:ea typeface="Century Gothic"/>
                <a:cs typeface="Century Gothic"/>
                <a:sym typeface="Century Gothic"/>
              </a:rPr>
              <a:t>https://www.nytimes.com/interactive/2018/01/27/technology/social-media-bots.html</a:t>
            </a:r>
            <a:endParaRPr sz="900">
              <a:latin typeface="Century Gothic"/>
              <a:ea typeface="Century Gothic"/>
              <a:cs typeface="Century Gothic"/>
              <a:sym typeface="Century Gothic"/>
            </a:endParaRPr>
          </a:p>
        </p:txBody>
      </p:sp>
      <p:pic>
        <p:nvPicPr>
          <p:cNvPr id="376" name="Google Shape;376;p50"/>
          <p:cNvPicPr preferRelativeResize="0"/>
          <p:nvPr/>
        </p:nvPicPr>
        <p:blipFill>
          <a:blip r:embed="rId3">
            <a:alphaModFix/>
          </a:blip>
          <a:stretch>
            <a:fillRect/>
          </a:stretch>
        </p:blipFill>
        <p:spPr>
          <a:xfrm>
            <a:off x="171925" y="1477888"/>
            <a:ext cx="4148474" cy="2261500"/>
          </a:xfrm>
          <a:prstGeom prst="rect">
            <a:avLst/>
          </a:prstGeom>
          <a:noFill/>
          <a:ln>
            <a:noFill/>
          </a:ln>
        </p:spPr>
      </p:pic>
      <p:sp>
        <p:nvSpPr>
          <p:cNvPr id="377" name="Google Shape;377;p50"/>
          <p:cNvSpPr txBox="1"/>
          <p:nvPr/>
        </p:nvSpPr>
        <p:spPr>
          <a:xfrm>
            <a:off x="972468" y="3926928"/>
            <a:ext cx="3027300" cy="1410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a:latin typeface="Century Gothic"/>
                <a:ea typeface="Century Gothic"/>
                <a:cs typeface="Century Gothic"/>
                <a:sym typeface="Century Gothic"/>
              </a:rPr>
              <a:t>Image processing techniques like color-shifting and recompression was done to the image, possibly to avoid automated detection</a:t>
            </a:r>
            <a:endParaRPr>
              <a:latin typeface="Century Gothic"/>
              <a:ea typeface="Century Gothic"/>
              <a:cs typeface="Century Gothic"/>
              <a:sym typeface="Century Gothic"/>
            </a:endParaRPr>
          </a:p>
        </p:txBody>
      </p:sp>
      <p:pic>
        <p:nvPicPr>
          <p:cNvPr id="378" name="Google Shape;378;p50"/>
          <p:cNvPicPr preferRelativeResize="0"/>
          <p:nvPr/>
        </p:nvPicPr>
        <p:blipFill>
          <a:blip r:embed="rId4">
            <a:alphaModFix/>
          </a:blip>
          <a:stretch>
            <a:fillRect/>
          </a:stretch>
        </p:blipFill>
        <p:spPr>
          <a:xfrm>
            <a:off x="5149868" y="1641840"/>
            <a:ext cx="5987907" cy="1933600"/>
          </a:xfrm>
          <a:prstGeom prst="rect">
            <a:avLst/>
          </a:prstGeom>
          <a:noFill/>
          <a:ln>
            <a:noFill/>
          </a:ln>
        </p:spPr>
      </p:pic>
      <p:sp>
        <p:nvSpPr>
          <p:cNvPr id="379" name="Google Shape;379;p50"/>
          <p:cNvSpPr txBox="1"/>
          <p:nvPr/>
        </p:nvSpPr>
        <p:spPr>
          <a:xfrm>
            <a:off x="6738150" y="3926937"/>
            <a:ext cx="3027300" cy="1095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a:latin typeface="Century Gothic"/>
                <a:ea typeface="Century Gothic"/>
                <a:cs typeface="Century Gothic"/>
                <a:sym typeface="Century Gothic"/>
              </a:rPr>
              <a:t>Small changes were made to the handle so that the difference will not be noticed by a cursory look</a:t>
            </a:r>
            <a:endParaRPr>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1"/>
          <p:cNvSpPr txBox="1"/>
          <p:nvPr>
            <p:ph type="title"/>
          </p:nvPr>
        </p:nvSpPr>
        <p:spPr>
          <a:xfrm>
            <a:off x="439615" y="365126"/>
            <a:ext cx="11309700" cy="971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entury Gothic"/>
              <a:buNone/>
            </a:pPr>
            <a:r>
              <a:rPr lang="en-US" sz="2800"/>
              <a:t>Metric </a:t>
            </a:r>
            <a:r>
              <a:rPr lang="en-US" sz="2800"/>
              <a:t>difference</a:t>
            </a:r>
            <a:r>
              <a:rPr lang="en-US" sz="2800"/>
              <a:t> between </a:t>
            </a:r>
            <a:r>
              <a:rPr lang="en-US" sz="2800"/>
              <a:t>the real and fake account</a:t>
            </a:r>
            <a:endParaRPr sz="2800"/>
          </a:p>
        </p:txBody>
      </p:sp>
      <p:sp>
        <p:nvSpPr>
          <p:cNvPr id="385" name="Google Shape;385;p51"/>
          <p:cNvSpPr txBox="1"/>
          <p:nvPr>
            <p:ph idx="12" type="sldNum"/>
          </p:nvPr>
        </p:nvSpPr>
        <p:spPr>
          <a:xfrm>
            <a:off x="9006254" y="6356350"/>
            <a:ext cx="2743200" cy="3651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7F7F7F"/>
                </a:solidFill>
                <a:latin typeface="Century Gothic"/>
                <a:ea typeface="Century Gothic"/>
                <a:cs typeface="Century Gothic"/>
                <a:sym typeface="Century Gothic"/>
              </a:rPr>
              <a:t>‹#›</a:t>
            </a:fld>
            <a:endParaRPr b="0" i="0" sz="1200" u="none" cap="none" strike="noStrike">
              <a:solidFill>
                <a:srgbClr val="7F7F7F"/>
              </a:solidFill>
              <a:latin typeface="Century Gothic"/>
              <a:ea typeface="Century Gothic"/>
              <a:cs typeface="Century Gothic"/>
              <a:sym typeface="Century Gothic"/>
            </a:endParaRPr>
          </a:p>
        </p:txBody>
      </p:sp>
      <p:sp>
        <p:nvSpPr>
          <p:cNvPr id="386" name="Google Shape;386;p51"/>
          <p:cNvSpPr txBox="1"/>
          <p:nvPr/>
        </p:nvSpPr>
        <p:spPr>
          <a:xfrm>
            <a:off x="0" y="6356375"/>
            <a:ext cx="113097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000">
                <a:latin typeface="Century Gothic"/>
                <a:ea typeface="Century Gothic"/>
                <a:cs typeface="Century Gothic"/>
                <a:sym typeface="Century Gothic"/>
              </a:rPr>
              <a:t>“Follower Factory”</a:t>
            </a:r>
            <a:r>
              <a:rPr lang="en-US" sz="1000">
                <a:latin typeface="Century Gothic"/>
                <a:ea typeface="Century Gothic"/>
                <a:cs typeface="Century Gothic"/>
                <a:sym typeface="Century Gothic"/>
              </a:rPr>
              <a:t> Based on https://www.nytimes.com/interactive/2018/01/27/technology/social-media-bots.html 		#cs895f20</a:t>
            </a:r>
            <a:endParaRPr>
              <a:latin typeface="Century Gothic"/>
              <a:ea typeface="Century Gothic"/>
              <a:cs typeface="Century Gothic"/>
              <a:sym typeface="Century Gothic"/>
            </a:endParaRPr>
          </a:p>
        </p:txBody>
      </p:sp>
      <p:sp>
        <p:nvSpPr>
          <p:cNvPr id="387" name="Google Shape;387;p51"/>
          <p:cNvSpPr txBox="1"/>
          <p:nvPr/>
        </p:nvSpPr>
        <p:spPr>
          <a:xfrm>
            <a:off x="91725" y="5186875"/>
            <a:ext cx="6907500" cy="31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Century Gothic"/>
                <a:ea typeface="Century Gothic"/>
                <a:cs typeface="Century Gothic"/>
                <a:sym typeface="Century Gothic"/>
              </a:rPr>
              <a:t>https://www.nytimes.com/interactive/2018/01/27/technology/social-media-bots.html</a:t>
            </a:r>
            <a:endParaRPr sz="900">
              <a:latin typeface="Century Gothic"/>
              <a:ea typeface="Century Gothic"/>
              <a:cs typeface="Century Gothic"/>
              <a:sym typeface="Century Gothic"/>
            </a:endParaRPr>
          </a:p>
        </p:txBody>
      </p:sp>
      <p:pic>
        <p:nvPicPr>
          <p:cNvPr id="388" name="Google Shape;388;p51"/>
          <p:cNvPicPr preferRelativeResize="0"/>
          <p:nvPr/>
        </p:nvPicPr>
        <p:blipFill>
          <a:blip r:embed="rId3">
            <a:alphaModFix/>
          </a:blip>
          <a:stretch>
            <a:fillRect/>
          </a:stretch>
        </p:blipFill>
        <p:spPr>
          <a:xfrm>
            <a:off x="1711575" y="1584687"/>
            <a:ext cx="4363600" cy="1052750"/>
          </a:xfrm>
          <a:prstGeom prst="rect">
            <a:avLst/>
          </a:prstGeom>
          <a:noFill/>
          <a:ln>
            <a:noFill/>
          </a:ln>
        </p:spPr>
      </p:pic>
      <p:sp>
        <p:nvSpPr>
          <p:cNvPr id="389" name="Google Shape;389;p51"/>
          <p:cNvSpPr txBox="1"/>
          <p:nvPr/>
        </p:nvSpPr>
        <p:spPr>
          <a:xfrm>
            <a:off x="6999225" y="1702000"/>
            <a:ext cx="4965900" cy="115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latin typeface="Century Gothic"/>
                <a:ea typeface="Century Gothic"/>
                <a:cs typeface="Century Gothic"/>
                <a:sym typeface="Century Gothic"/>
              </a:rPr>
              <a:t>The fake accounts follow more than 10 times the amount of users followed by the real account. This is to be expected as the company reuses the same accounts for multiple clients</a:t>
            </a:r>
            <a:endParaRPr sz="1600">
              <a:latin typeface="Century Gothic"/>
              <a:ea typeface="Century Gothic"/>
              <a:cs typeface="Century Gothic"/>
              <a:sym typeface="Century Gothic"/>
            </a:endParaRPr>
          </a:p>
        </p:txBody>
      </p:sp>
      <p:sp>
        <p:nvSpPr>
          <p:cNvPr id="390" name="Google Shape;390;p51"/>
          <p:cNvSpPr txBox="1"/>
          <p:nvPr/>
        </p:nvSpPr>
        <p:spPr>
          <a:xfrm>
            <a:off x="7221225" y="3512654"/>
            <a:ext cx="4521900" cy="149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latin typeface="Century Gothic"/>
                <a:ea typeface="Century Gothic"/>
                <a:cs typeface="Century Gothic"/>
                <a:sym typeface="Century Gothic"/>
              </a:rPr>
              <a:t>The bot accounts also retweeted from a wide range of accounts about a wider spectrum of information. This is highly </a:t>
            </a:r>
            <a:r>
              <a:rPr lang="en-US" sz="1600">
                <a:latin typeface="Century Gothic"/>
                <a:ea typeface="Century Gothic"/>
                <a:cs typeface="Century Gothic"/>
                <a:sym typeface="Century Gothic"/>
              </a:rPr>
              <a:t>unlikely</a:t>
            </a:r>
            <a:r>
              <a:rPr lang="en-US" sz="1600">
                <a:latin typeface="Century Gothic"/>
                <a:ea typeface="Century Gothic"/>
                <a:cs typeface="Century Gothic"/>
                <a:sym typeface="Century Gothic"/>
              </a:rPr>
              <a:t> incase of an actual user.</a:t>
            </a:r>
            <a:endParaRPr sz="1600">
              <a:latin typeface="Century Gothic"/>
              <a:ea typeface="Century Gothic"/>
              <a:cs typeface="Century Gothic"/>
              <a:sym typeface="Century Gothic"/>
            </a:endParaRPr>
          </a:p>
        </p:txBody>
      </p:sp>
      <p:pic>
        <p:nvPicPr>
          <p:cNvPr id="391" name="Google Shape;391;p51"/>
          <p:cNvPicPr preferRelativeResize="0"/>
          <p:nvPr/>
        </p:nvPicPr>
        <p:blipFill rotWithShape="1">
          <a:blip r:embed="rId4">
            <a:alphaModFix/>
          </a:blip>
          <a:srcRect b="-4000" l="0" r="0" t="4000"/>
          <a:stretch/>
        </p:blipFill>
        <p:spPr>
          <a:xfrm>
            <a:off x="294450" y="3096125"/>
            <a:ext cx="3155299" cy="1990725"/>
          </a:xfrm>
          <a:prstGeom prst="rect">
            <a:avLst/>
          </a:prstGeom>
          <a:noFill/>
          <a:ln>
            <a:noFill/>
          </a:ln>
        </p:spPr>
      </p:pic>
      <p:pic>
        <p:nvPicPr>
          <p:cNvPr id="392" name="Google Shape;392;p51"/>
          <p:cNvPicPr preferRelativeResize="0"/>
          <p:nvPr/>
        </p:nvPicPr>
        <p:blipFill rotWithShape="1">
          <a:blip r:embed="rId5">
            <a:alphaModFix/>
          </a:blip>
          <a:srcRect b="0" l="0" r="1893" t="0"/>
          <a:stretch/>
        </p:blipFill>
        <p:spPr>
          <a:xfrm>
            <a:off x="3718325" y="3010400"/>
            <a:ext cx="2971650" cy="2076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DU Angle Theme">
  <a:themeElements>
    <a:clrScheme name="Custom 1">
      <a:dk1>
        <a:srgbClr val="043657"/>
      </a:dk1>
      <a:lt1>
        <a:srgbClr val="FFFFFF"/>
      </a:lt1>
      <a:dk2>
        <a:srgbClr val="043657"/>
      </a:dk2>
      <a:lt2>
        <a:srgbClr val="FFFFFF"/>
      </a:lt2>
      <a:accent1>
        <a:srgbClr val="57C1EA"/>
      </a:accent1>
      <a:accent2>
        <a:srgbClr val="83CDB8"/>
      </a:accent2>
      <a:accent3>
        <a:srgbClr val="E0E329"/>
      </a:accent3>
      <a:accent4>
        <a:srgbClr val="FCB24C"/>
      </a:accent4>
      <a:accent5>
        <a:srgbClr val="9264AA"/>
      </a:accent5>
      <a:accent6>
        <a:srgbClr val="FFD140"/>
      </a:accent6>
      <a:hlink>
        <a:srgbClr val="98C5EA"/>
      </a:hlink>
      <a:folHlink>
        <a:srgbClr val="838A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